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60" r:id="rId5"/>
    <p:sldId id="261" r:id="rId6"/>
    <p:sldId id="262" r:id="rId7"/>
    <p:sldId id="263" r:id="rId8"/>
    <p:sldId id="264" r:id="rId9"/>
    <p:sldId id="265" r:id="rId10"/>
    <p:sldId id="266" r:id="rId11"/>
    <p:sldId id="267" r:id="rId12"/>
    <p:sldId id="270" r:id="rId13"/>
    <p:sldId id="268"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380" autoAdjust="0"/>
  </p:normalViewPr>
  <p:slideViewPr>
    <p:cSldViewPr>
      <p:cViewPr varScale="1">
        <p:scale>
          <a:sx n="63" d="100"/>
          <a:sy n="63" d="100"/>
        </p:scale>
        <p:origin x="-1350" y="-108"/>
      </p:cViewPr>
      <p:guideLst>
        <p:guide orient="horz" pos="2160"/>
        <p:guide pos="2880"/>
      </p:guideLst>
    </p:cSldViewPr>
  </p:slideViewPr>
  <p:outlineViewPr>
    <p:cViewPr>
      <p:scale>
        <a:sx n="33" d="100"/>
        <a:sy n="33" d="100"/>
      </p:scale>
      <p:origin x="228" y="13432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3EC2F5-5E8D-4BC2-AAA1-FD7D44F89A49}" type="datetimeFigureOut">
              <a:rPr lang="en-US" smtClean="0"/>
              <a:pPr/>
              <a:t>26/03/2002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E7F020-C1E4-4AA0-B6F8-3A452BF59133}" type="slidenum">
              <a:rPr lang="en-US" smtClean="0"/>
              <a:pPr/>
              <a:t>‹#›</a:t>
            </a:fld>
            <a:endParaRPr lang="en-US"/>
          </a:p>
        </p:txBody>
      </p:sp>
    </p:spTree>
    <p:extLst>
      <p:ext uri="{BB962C8B-B14F-4D97-AF65-F5344CB8AC3E}">
        <p14:creationId xmlns:p14="http://schemas.microsoft.com/office/powerpoint/2010/main" val="753294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E7F020-C1E4-4AA0-B6F8-3A452BF59133}"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E7F020-C1E4-4AA0-B6F8-3A452BF59133}" type="slidenum">
              <a:rPr lang="en-US" smtClean="0"/>
              <a:pPr/>
              <a:t>9</a:t>
            </a:fld>
            <a:endParaRPr lang="en-US"/>
          </a:p>
        </p:txBody>
      </p:sp>
    </p:spTree>
    <p:extLst>
      <p:ext uri="{BB962C8B-B14F-4D97-AF65-F5344CB8AC3E}">
        <p14:creationId xmlns:p14="http://schemas.microsoft.com/office/powerpoint/2010/main" val="221200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E7F020-C1E4-4AA0-B6F8-3A452BF59133}"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E7F020-C1E4-4AA0-B6F8-3A452BF59133}" type="slidenum">
              <a:rPr lang="en-US" smtClean="0"/>
              <a:pPr/>
              <a:t>13</a:t>
            </a:fld>
            <a:endParaRPr lang="en-US"/>
          </a:p>
        </p:txBody>
      </p:sp>
    </p:spTree>
    <p:extLst>
      <p:ext uri="{BB962C8B-B14F-4D97-AF65-F5344CB8AC3E}">
        <p14:creationId xmlns:p14="http://schemas.microsoft.com/office/powerpoint/2010/main" val="24800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E7F020-C1E4-4AA0-B6F8-3A452BF59133}"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F1313-21D5-4321-81F9-0BC5DC18F97C}" type="datetimeFigureOut">
              <a:rPr lang="en-US" smtClean="0"/>
              <a:pPr/>
              <a:t>26/03/2002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EF7A80-C491-40DC-AA13-E9445308610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F1313-21D5-4321-81F9-0BC5DC18F97C}" type="datetimeFigureOut">
              <a:rPr lang="en-US" smtClean="0"/>
              <a:pPr/>
              <a:t>26/03/2002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F7A80-C491-40DC-AA13-E9445308610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a:normAutofit fontScale="90000"/>
          </a:bodyPr>
          <a:lstStyle/>
          <a:p>
            <a:r>
              <a:rPr lang="en-US" dirty="0" smtClean="0">
                <a:solidFill>
                  <a:srgbClr val="FF0000"/>
                </a:solidFill>
              </a:rPr>
              <a:t>Spectroscopy</a:t>
            </a:r>
            <a:endParaRPr lang="en-US" dirty="0">
              <a:solidFill>
                <a:srgbClr val="FF0000"/>
              </a:solidFill>
            </a:endParaRPr>
          </a:p>
        </p:txBody>
      </p:sp>
      <p:sp>
        <p:nvSpPr>
          <p:cNvPr id="3" name="Subtitle 2"/>
          <p:cNvSpPr>
            <a:spLocks noGrp="1"/>
          </p:cNvSpPr>
          <p:nvPr>
            <p:ph type="subTitle" idx="1"/>
          </p:nvPr>
        </p:nvSpPr>
        <p:spPr>
          <a:xfrm>
            <a:off x="228600" y="1219200"/>
            <a:ext cx="8534400" cy="5410200"/>
          </a:xfrm>
        </p:spPr>
        <p:txBody>
          <a:bodyPr>
            <a:normAutofit fontScale="92500" lnSpcReduction="20000"/>
          </a:bodyPr>
          <a:lstStyle/>
          <a:p>
            <a:pPr algn="l"/>
            <a:r>
              <a:rPr lang="en-US" dirty="0" smtClean="0"/>
              <a:t>It is the branch of science which deals with the study of interaction of electromagnetic radiation with matter.      </a:t>
            </a:r>
          </a:p>
          <a:p>
            <a:pPr algn="l"/>
            <a:r>
              <a:rPr lang="en-US" dirty="0" smtClean="0"/>
              <a:t>In which energy is either absorbed or emitted by the matter in discrete amount called quanta.</a:t>
            </a:r>
          </a:p>
          <a:p>
            <a:pPr algn="l"/>
            <a:r>
              <a:rPr lang="en-US" dirty="0"/>
              <a:t> </a:t>
            </a:r>
            <a:r>
              <a:rPr lang="en-US" dirty="0" smtClean="0">
                <a:solidFill>
                  <a:srgbClr val="FF0000"/>
                </a:solidFill>
              </a:rPr>
              <a:t>Atomic spectroscopy:</a:t>
            </a:r>
          </a:p>
          <a:p>
            <a:pPr algn="l"/>
            <a:r>
              <a:rPr lang="en-US" sz="2800" dirty="0" smtClean="0">
                <a:solidFill>
                  <a:srgbClr val="FF0000"/>
                </a:solidFill>
              </a:rPr>
              <a:t>It deals with the interaction of electromagnetic radiation with atoms .</a:t>
            </a:r>
          </a:p>
          <a:p>
            <a:pPr algn="l"/>
            <a:r>
              <a:rPr lang="en-US" sz="2800" dirty="0">
                <a:solidFill>
                  <a:srgbClr val="FF0000"/>
                </a:solidFill>
              </a:rPr>
              <a:t> </a:t>
            </a:r>
            <a:r>
              <a:rPr lang="en-US" sz="2800" dirty="0" smtClean="0">
                <a:solidFill>
                  <a:srgbClr val="FF0000"/>
                </a:solidFill>
              </a:rPr>
              <a:t>the monoatomic substance normally exits in the gaseous state and can absorb electromagnetic radiation, resulting </a:t>
            </a:r>
          </a:p>
          <a:p>
            <a:pPr algn="l"/>
            <a:r>
              <a:rPr lang="en-US" sz="2800" dirty="0" smtClean="0">
                <a:solidFill>
                  <a:srgbClr val="FF0000"/>
                </a:solidFill>
              </a:rPr>
              <a:t>In the transition of electrons from one electronic energy level to </a:t>
            </a:r>
            <a:r>
              <a:rPr lang="en-US" sz="2800" dirty="0" smtClean="0"/>
              <a:t> </a:t>
            </a:r>
            <a:r>
              <a:rPr lang="en-US" sz="2800" dirty="0" smtClean="0">
                <a:solidFill>
                  <a:srgbClr val="FF0000"/>
                </a:solidFill>
              </a:rPr>
              <a:t>another.</a:t>
            </a:r>
          </a:p>
          <a:p>
            <a:pPr algn="l"/>
            <a:r>
              <a:rPr lang="en-US" sz="2800" dirty="0" smtClean="0"/>
              <a:t>                       </a:t>
            </a:r>
            <a:r>
              <a:rPr lang="el-GR" sz="2800" dirty="0" smtClean="0"/>
              <a:t>Δ</a:t>
            </a:r>
            <a:r>
              <a:rPr lang="en-US" sz="2800" dirty="0" smtClean="0"/>
              <a:t>E =h</a:t>
            </a:r>
            <a:r>
              <a:rPr lang="el-GR" sz="2800" dirty="0" smtClean="0"/>
              <a:t>ν</a:t>
            </a:r>
            <a:endParaRPr lang="en-US" sz="2800" dirty="0" smtClean="0">
              <a:solidFill>
                <a:srgbClr val="FF0000"/>
              </a:solidFill>
            </a:endParaRPr>
          </a:p>
          <a:p>
            <a:pPr algn="l"/>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Born-Oppenheimer Approximation:</a:t>
            </a:r>
            <a:endParaRPr lang="en-US"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atomic spectra arises from the transition of an electron  between the atomic energy levels whereas the molecular spectra arises from rotation ,vibration and electronic transitions.</a:t>
                </a:r>
              </a:p>
              <a:p>
                <a:r>
                  <a:rPr lang="en-US" dirty="0" smtClean="0"/>
                  <a:t>The </a:t>
                </a:r>
                <a:r>
                  <a:rPr lang="en-US" dirty="0" err="1" smtClean="0"/>
                  <a:t>the</a:t>
                </a:r>
                <a:r>
                  <a:rPr lang="en-US" dirty="0" smtClean="0"/>
                  <a:t> total energy of a molecule according to Born-</a:t>
                </a:r>
                <a:r>
                  <a:rPr lang="en-US" dirty="0" err="1" smtClean="0"/>
                  <a:t>oppenheimer</a:t>
                </a:r>
                <a:r>
                  <a:rPr lang="en-US" dirty="0" smtClean="0"/>
                  <a:t> is given as,</a:t>
                </a:r>
              </a:p>
              <a:p>
                <a:pPr algn="ctr">
                  <a:buNone/>
                </a:pPr>
                <a14:m>
                  <m:oMathPara xmlns:m="http://schemas.openxmlformats.org/officeDocument/2006/math">
                    <m:oMathParaPr>
                      <m:jc m:val="centerGroup"/>
                    </m:oMathParaPr>
                    <m:oMath xmlns:m="http://schemas.openxmlformats.org/officeDocument/2006/math">
                      <m:r>
                        <a:rPr lang="en-US" i="1" dirty="0" smtClean="0">
                          <a:latin typeface="Cambria Math"/>
                        </a:rPr>
                        <m:t>𝐸</m:t>
                      </m:r>
                      <m:r>
                        <a:rPr lang="en-US" i="1" dirty="0" smtClean="0">
                          <a:latin typeface="Cambria Math"/>
                        </a:rPr>
                        <m:t>=</m:t>
                      </m:r>
                      <m:sSub>
                        <m:sSubPr>
                          <m:ctrlPr>
                            <a:rPr lang="en-US" b="0" i="1" dirty="0" smtClean="0">
                              <a:latin typeface="Cambria Math"/>
                            </a:rPr>
                          </m:ctrlPr>
                        </m:sSubPr>
                        <m:e>
                          <m:r>
                            <a:rPr lang="en-US" i="1" dirty="0" smtClean="0">
                              <a:latin typeface="Cambria Math"/>
                            </a:rPr>
                            <m:t>𝐸</m:t>
                          </m:r>
                        </m:e>
                        <m:sub>
                          <m:r>
                            <a:rPr lang="en-US" i="1" dirty="0" smtClean="0">
                              <a:latin typeface="Cambria Math"/>
                            </a:rPr>
                            <m:t>𝑡</m:t>
                          </m:r>
                        </m:sub>
                      </m:sSub>
                      <m:r>
                        <a:rPr lang="en-US" i="1" dirty="0" smtClean="0">
                          <a:latin typeface="Cambria Math"/>
                        </a:rPr>
                        <m:t> +</m:t>
                      </m:r>
                      <m:sSub>
                        <m:sSubPr>
                          <m:ctrlPr>
                            <a:rPr lang="en-US" b="0" i="1" dirty="0" smtClean="0">
                              <a:latin typeface="Cambria Math"/>
                            </a:rPr>
                          </m:ctrlPr>
                        </m:sSubPr>
                        <m:e>
                          <m:r>
                            <a:rPr lang="en-US" i="1" dirty="0" err="1" smtClean="0">
                              <a:latin typeface="Cambria Math"/>
                            </a:rPr>
                            <m:t>𝐸</m:t>
                          </m:r>
                        </m:e>
                        <m:sub>
                          <m:r>
                            <a:rPr lang="en-US" i="1" dirty="0" err="1" smtClean="0">
                              <a:latin typeface="Cambria Math"/>
                            </a:rPr>
                            <m:t>𝑟</m:t>
                          </m:r>
                        </m:sub>
                      </m:sSub>
                      <m:r>
                        <a:rPr lang="en-US" i="1" dirty="0" err="1" smtClean="0">
                          <a:latin typeface="Cambria Math"/>
                        </a:rPr>
                        <m:t>+</m:t>
                      </m:r>
                      <m:sSub>
                        <m:sSubPr>
                          <m:ctrlPr>
                            <a:rPr lang="en-US" b="0" i="1" dirty="0" smtClean="0">
                              <a:latin typeface="Cambria Math"/>
                            </a:rPr>
                          </m:ctrlPr>
                        </m:sSubPr>
                        <m:e>
                          <m:r>
                            <a:rPr lang="en-US" i="1" dirty="0" err="1" smtClean="0">
                              <a:latin typeface="Cambria Math"/>
                            </a:rPr>
                            <m:t>𝐸</m:t>
                          </m:r>
                        </m:e>
                        <m:sub>
                          <m:r>
                            <a:rPr lang="en-US" i="1" dirty="0" err="1" smtClean="0">
                              <a:latin typeface="Cambria Math"/>
                            </a:rPr>
                            <m:t>𝑣</m:t>
                          </m:r>
                        </m:sub>
                      </m:sSub>
                      <m:r>
                        <a:rPr lang="en-US" i="1" dirty="0" err="1" smtClean="0">
                          <a:latin typeface="Cambria Math"/>
                        </a:rPr>
                        <m:t>+</m:t>
                      </m:r>
                      <m:sSub>
                        <m:sSubPr>
                          <m:ctrlPr>
                            <a:rPr lang="en-US" b="0" i="1" dirty="0" smtClean="0">
                              <a:latin typeface="Cambria Math"/>
                            </a:rPr>
                          </m:ctrlPr>
                        </m:sSubPr>
                        <m:e>
                          <m:r>
                            <a:rPr lang="en-US" i="1" dirty="0" err="1" smtClean="0">
                              <a:latin typeface="Cambria Math"/>
                            </a:rPr>
                            <m:t>𝐸</m:t>
                          </m:r>
                        </m:e>
                        <m:sub>
                          <m:r>
                            <a:rPr lang="en-US" i="1" dirty="0" err="1" smtClean="0">
                              <a:latin typeface="Cambria Math"/>
                            </a:rPr>
                            <m:t>𝑒</m:t>
                          </m:r>
                        </m:sub>
                      </m:sSub>
                    </m:oMath>
                  </m:oMathPara>
                </a14:m>
                <a:endParaRPr lang="en-US" dirty="0" smtClean="0"/>
              </a:p>
              <a:p>
                <a:pPr algn="ctr">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b="-7682"/>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457200"/>
                <a:ext cx="8229600" cy="5668963"/>
              </a:xfrm>
            </p:spPr>
            <p:txBody>
              <a:bodyPr>
                <a:normAutofit lnSpcReduction="10000"/>
              </a:bodyPr>
              <a:lstStyle/>
              <a:p>
                <a:r>
                  <a:rPr lang="en-US" dirty="0" smtClean="0"/>
                  <a:t>The total energy of a  molecule is the sum of  translation (Et),rotational(</a:t>
                </a:r>
                <a:r>
                  <a:rPr lang="en-US" dirty="0" err="1" smtClean="0"/>
                  <a:t>Er</a:t>
                </a:r>
                <a:r>
                  <a:rPr lang="en-US" dirty="0" smtClean="0"/>
                  <a:t>),vibrational (</a:t>
                </a:r>
                <a:r>
                  <a:rPr lang="en-US" dirty="0" err="1" smtClean="0"/>
                  <a:t>Ev</a:t>
                </a:r>
                <a:r>
                  <a:rPr lang="en-US" dirty="0" smtClean="0"/>
                  <a:t>) and electronic (</a:t>
                </a:r>
                <a:r>
                  <a:rPr lang="en-US" dirty="0" err="1" smtClean="0"/>
                  <a:t>Ee</a:t>
                </a:r>
                <a:r>
                  <a:rPr lang="en-US" dirty="0" smtClean="0"/>
                  <a:t>) energies.</a:t>
                </a:r>
              </a:p>
              <a:p>
                <a:r>
                  <a:rPr lang="en-US" dirty="0" smtClean="0"/>
                  <a:t>The translational energy is not </a:t>
                </a:r>
                <a:r>
                  <a:rPr lang="en-US" dirty="0" err="1" smtClean="0"/>
                  <a:t>quantised</a:t>
                </a:r>
                <a:r>
                  <a:rPr lang="en-US" dirty="0" smtClean="0"/>
                  <a:t> while all other energies get </a:t>
                </a:r>
                <a:r>
                  <a:rPr lang="en-US" dirty="0" err="1" smtClean="0"/>
                  <a:t>quantised</a:t>
                </a:r>
                <a:r>
                  <a:rPr lang="en-US" dirty="0" smtClean="0"/>
                  <a:t> .</a:t>
                </a:r>
              </a:p>
              <a:p>
                <a:r>
                  <a:rPr lang="en-US" dirty="0" smtClean="0"/>
                  <a:t>Further translational energy is very small.</a:t>
                </a:r>
              </a:p>
              <a:p>
                <a:pPr fontAlgn="t">
                  <a:buNone/>
                </a:pPr>
                <a:r>
                  <a:rPr lang="en-US" dirty="0" smtClean="0"/>
                  <a:t>                  </a:t>
                </a:r>
                <a14:m>
                  <m:oMath xmlns:m="http://schemas.openxmlformats.org/officeDocument/2006/math">
                    <m:r>
                      <a:rPr lang="en-US" i="1" dirty="0" smtClean="0">
                        <a:latin typeface="Cambria Math"/>
                      </a:rPr>
                      <m:t>𝐸𝑒</m:t>
                    </m:r>
                    <m:r>
                      <a:rPr lang="en-US" i="1" dirty="0" smtClean="0">
                        <a:latin typeface="Cambria Math"/>
                      </a:rPr>
                      <m:t>&gt;&gt;</m:t>
                    </m:r>
                    <m:r>
                      <a:rPr lang="en-US" i="1" dirty="0" err="1" smtClean="0">
                        <a:latin typeface="Cambria Math"/>
                      </a:rPr>
                      <m:t>𝐸𝑣</m:t>
                    </m:r>
                    <m:r>
                      <a:rPr lang="en-US" i="1" dirty="0" smtClean="0">
                        <a:latin typeface="Cambria Math"/>
                      </a:rPr>
                      <m:t>&gt;</m:t>
                    </m:r>
                    <m:r>
                      <a:rPr lang="en-US" i="1" dirty="0" err="1" smtClean="0">
                        <a:latin typeface="Cambria Math"/>
                      </a:rPr>
                      <m:t>𝐸𝑟</m:t>
                    </m:r>
                    <m:r>
                      <a:rPr lang="en-US" i="1" dirty="0" smtClean="0">
                        <a:latin typeface="Cambria Math"/>
                      </a:rPr>
                      <m:t>&gt;&gt;</m:t>
                    </m:r>
                    <m:r>
                      <a:rPr lang="en-US" i="1" dirty="0" smtClean="0">
                        <a:latin typeface="Cambria Math"/>
                      </a:rPr>
                      <m:t>𝐸𝑡</m:t>
                    </m:r>
                    <m:r>
                      <a:rPr lang="en-US" i="1" dirty="0" smtClean="0">
                        <a:latin typeface="Cambria Math"/>
                      </a:rPr>
                      <m:t>  </m:t>
                    </m:r>
                  </m:oMath>
                </a14:m>
                <a:endParaRPr lang="en-US" dirty="0" smtClean="0"/>
              </a:p>
              <a:p>
                <a:pPr fontAlgn="t">
                  <a:buNone/>
                </a:pPr>
                <a:r>
                  <a:rPr lang="en-US" dirty="0" smtClean="0"/>
                  <a:t>Translational energy is negligibly small</a:t>
                </a:r>
              </a:p>
              <a:p>
                <a:pPr fontAlgn="t">
                  <a:buNone/>
                </a:pPr>
                <a:endParaRPr lang="en-US" dirty="0" smtClean="0"/>
              </a:p>
              <a:p>
                <a:pPr fontAlgn="t">
                  <a:buNone/>
                </a:pPr>
                <a:r>
                  <a:rPr lang="en-US" dirty="0" smtClean="0"/>
                  <a:t>The Born– </a:t>
                </a:r>
                <a:r>
                  <a:rPr lang="en-US" dirty="0" err="1" smtClean="0"/>
                  <a:t>oppenheimer</a:t>
                </a:r>
                <a:r>
                  <a:rPr lang="en-US" dirty="0" smtClean="0"/>
                  <a:t> </a:t>
                </a:r>
                <a:r>
                  <a:rPr lang="en-US" dirty="0" err="1" smtClean="0"/>
                  <a:t>opproximation</a:t>
                </a:r>
                <a:r>
                  <a:rPr lang="en-US" dirty="0" smtClean="0"/>
                  <a:t> may be put as</a:t>
                </a:r>
                <a14:m>
                  <m:oMath xmlns:m="http://schemas.openxmlformats.org/officeDocument/2006/math">
                    <m:r>
                      <a:rPr lang="en-US" i="1" dirty="0" smtClean="0">
                        <a:latin typeface="Cambria Math"/>
                      </a:rPr>
                      <m:t>, </m:t>
                    </m:r>
                    <m:r>
                      <a:rPr lang="en-US" i="1" dirty="0" smtClean="0">
                        <a:latin typeface="Cambria Math"/>
                      </a:rPr>
                      <m:t>𝐸</m:t>
                    </m:r>
                    <m:r>
                      <a:rPr lang="en-US" i="1" dirty="0" smtClean="0">
                        <a:latin typeface="Cambria Math"/>
                      </a:rPr>
                      <m:t>=</m:t>
                    </m:r>
                    <m:r>
                      <a:rPr lang="en-US" i="1" dirty="0" err="1" smtClean="0">
                        <a:latin typeface="Cambria Math"/>
                      </a:rPr>
                      <m:t>𝐸𝑟</m:t>
                    </m:r>
                    <m:r>
                      <a:rPr lang="en-US" i="1" dirty="0" err="1" smtClean="0">
                        <a:latin typeface="Cambria Math"/>
                      </a:rPr>
                      <m:t>+</m:t>
                    </m:r>
                    <m:r>
                      <a:rPr lang="en-US" i="1" dirty="0" err="1" smtClean="0">
                        <a:latin typeface="Cambria Math"/>
                      </a:rPr>
                      <m:t>𝐸𝑣</m:t>
                    </m:r>
                    <m:r>
                      <a:rPr lang="en-US" i="1" dirty="0" err="1" smtClean="0">
                        <a:latin typeface="Cambria Math"/>
                      </a:rPr>
                      <m:t>+</m:t>
                    </m:r>
                    <m:r>
                      <a:rPr lang="en-US" i="1" dirty="0" err="1" smtClean="0">
                        <a:latin typeface="Cambria Math"/>
                      </a:rPr>
                      <m:t>𝐸𝑒</m:t>
                    </m:r>
                  </m:oMath>
                </a14:m>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457200"/>
                <a:ext cx="8229600" cy="5668963"/>
              </a:xfrm>
              <a:blipFill rotWithShape="1">
                <a:blip r:embed="rId3"/>
                <a:stretch>
                  <a:fillRect l="-1852" t="-2258" r="-593" b="-530538"/>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Basic Features of Different Spectrometers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intensity of the absorbed or emitted radiation is measured as a function of energy or frequency with the l help of an instrument called spectrometer.</a:t>
            </a:r>
          </a:p>
          <a:p>
            <a:r>
              <a:rPr lang="en-US" dirty="0" smtClean="0"/>
              <a:t>It is used in various regions of the electromagnetic spectrum differ widely from each other in construction but some features are common to all types of spectrometer.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Absorption Instrument:</a:t>
            </a:r>
            <a:endParaRPr lang="en-US" dirty="0">
              <a:solidFill>
                <a:srgbClr val="FF0000"/>
              </a:solidFill>
            </a:endParaRPr>
          </a:p>
        </p:txBody>
      </p:sp>
      <p:sp>
        <p:nvSpPr>
          <p:cNvPr id="3" name="Content Placeholder 2"/>
          <p:cNvSpPr>
            <a:spLocks noGrp="1"/>
          </p:cNvSpPr>
          <p:nvPr>
            <p:ph idx="1"/>
          </p:nvPr>
        </p:nvSpPr>
        <p:spPr>
          <a:xfrm>
            <a:off x="0" y="1384816"/>
            <a:ext cx="8915400" cy="5829300"/>
          </a:xfrm>
          <a:ln/>
        </p:spPr>
        <p:style>
          <a:lnRef idx="2">
            <a:schemeClr val="accent6"/>
          </a:lnRef>
          <a:fillRef idx="1">
            <a:schemeClr val="lt1"/>
          </a:fillRef>
          <a:effectRef idx="0">
            <a:schemeClr val="accent6"/>
          </a:effectRef>
          <a:fontRef idx="minor">
            <a:schemeClr val="dk1"/>
          </a:fontRef>
        </p:style>
        <p:txBody>
          <a:bodyPr/>
          <a:lstStyle/>
          <a:p>
            <a:r>
              <a:rPr lang="en-US" dirty="0" smtClean="0">
                <a:solidFill>
                  <a:srgbClr val="FF0000"/>
                </a:solidFill>
              </a:rPr>
              <a:t> The block diagram of the components of an absorption spectrometer which may be used</a:t>
            </a:r>
          </a:p>
          <a:p>
            <a:r>
              <a:rPr lang="en-US" dirty="0" smtClean="0">
                <a:solidFill>
                  <a:srgbClr val="FF0000"/>
                </a:solidFill>
              </a:rPr>
              <a:t>In the </a:t>
            </a:r>
            <a:r>
              <a:rPr lang="en-US" dirty="0" err="1" smtClean="0">
                <a:solidFill>
                  <a:srgbClr val="FF0000"/>
                </a:solidFill>
              </a:rPr>
              <a:t>IR,Visible</a:t>
            </a:r>
            <a:r>
              <a:rPr lang="en-US" dirty="0" smtClean="0">
                <a:solidFill>
                  <a:srgbClr val="FF0000"/>
                </a:solidFill>
              </a:rPr>
              <a:t> and UV regions is as shown in figure. White source</a:t>
            </a:r>
            <a:endParaRPr lang="en-US" dirty="0">
              <a:solidFill>
                <a:srgbClr val="FF0000"/>
              </a:solidFill>
            </a:endParaRPr>
          </a:p>
        </p:txBody>
      </p:sp>
      <p:sp>
        <p:nvSpPr>
          <p:cNvPr id="4" name="Rectangle 3"/>
          <p:cNvSpPr/>
          <p:nvPr/>
        </p:nvSpPr>
        <p:spPr>
          <a:xfrm>
            <a:off x="2057400" y="4154488"/>
            <a:ext cx="1371600" cy="533400"/>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4267200"/>
            <a:ext cx="1600200" cy="533400"/>
          </a:xfrm>
          <a:prstGeom prst="rect">
            <a:avLst/>
          </a:prstGeom>
          <a:solidFill>
            <a:srgbClr val="FF0000"/>
          </a:solidFill>
          <a:ln>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White Source</a:t>
            </a: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ndParaRPr>
          </a:p>
        </p:txBody>
      </p:sp>
      <p:sp>
        <p:nvSpPr>
          <p:cNvPr id="11" name="TextBox 10"/>
          <p:cNvSpPr txBox="1"/>
          <p:nvPr/>
        </p:nvSpPr>
        <p:spPr>
          <a:xfrm rot="21167666">
            <a:off x="2031009" y="4323271"/>
            <a:ext cx="1286924" cy="369332"/>
          </a:xfrm>
          <a:prstGeom prst="rect">
            <a:avLst/>
          </a:prstGeom>
          <a:solidFill>
            <a:srgbClr val="FF0000"/>
          </a:solidFill>
        </p:spPr>
        <p:txBody>
          <a:bodyPr wrap="square" rtlCol="0">
            <a:spAutoFit/>
          </a:bodyPr>
          <a:lstStyle/>
          <a:p>
            <a:r>
              <a:rPr lang="en-US" b="1" dirty="0" smtClean="0"/>
              <a:t>Sample </a:t>
            </a:r>
            <a:endParaRPr lang="en-US" b="1" dirty="0"/>
          </a:p>
        </p:txBody>
      </p:sp>
      <p:sp>
        <p:nvSpPr>
          <p:cNvPr id="12" name="Rectangle 11"/>
          <p:cNvSpPr/>
          <p:nvPr/>
        </p:nvSpPr>
        <p:spPr>
          <a:xfrm>
            <a:off x="4038600" y="4038600"/>
            <a:ext cx="12954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aaaaas</a:t>
            </a:r>
            <a:endParaRPr lang="en-US" dirty="0"/>
          </a:p>
        </p:txBody>
      </p:sp>
      <p:sp>
        <p:nvSpPr>
          <p:cNvPr id="13" name="Rectangle 12"/>
          <p:cNvSpPr/>
          <p:nvPr/>
        </p:nvSpPr>
        <p:spPr>
          <a:xfrm flipV="1">
            <a:off x="7391400" y="4038600"/>
            <a:ext cx="1371600" cy="5334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4038600" y="4373880"/>
            <a:ext cx="1295400" cy="369332"/>
          </a:xfrm>
          <a:prstGeom prst="rect">
            <a:avLst/>
          </a:prstGeom>
          <a:solidFill>
            <a:srgbClr val="FF0000"/>
          </a:solidFill>
          <a:ln>
            <a:solidFill>
              <a:schemeClr val="tx1">
                <a:lumMod val="75000"/>
                <a:lumOff val="25000"/>
              </a:schemeClr>
            </a:solidFill>
          </a:ln>
        </p:spPr>
        <p:txBody>
          <a:bodyPr wrap="square" rtlCol="0">
            <a:spAutoFit/>
          </a:bodyPr>
          <a:lstStyle/>
          <a:p>
            <a:r>
              <a:rPr lang="en-US" b="1" dirty="0" smtClean="0"/>
              <a:t>Modulator</a:t>
            </a:r>
            <a:endParaRPr lang="en-US" b="1" dirty="0"/>
          </a:p>
        </p:txBody>
      </p:sp>
      <p:sp>
        <p:nvSpPr>
          <p:cNvPr id="17" name="TextBox 16"/>
          <p:cNvSpPr txBox="1"/>
          <p:nvPr/>
        </p:nvSpPr>
        <p:spPr>
          <a:xfrm flipH="1">
            <a:off x="7467600" y="4114800"/>
            <a:ext cx="1143000" cy="369332"/>
          </a:xfrm>
          <a:prstGeom prst="rect">
            <a:avLst/>
          </a:prstGeom>
          <a:solidFill>
            <a:srgbClr val="FF0000"/>
          </a:solidFill>
        </p:spPr>
        <p:txBody>
          <a:bodyPr wrap="square" rtlCol="0">
            <a:spAutoFit/>
          </a:bodyPr>
          <a:lstStyle/>
          <a:p>
            <a:r>
              <a:rPr lang="en-US" dirty="0" smtClean="0"/>
              <a:t>De</a:t>
            </a:r>
            <a:r>
              <a:rPr lang="en-US" b="1" dirty="0" smtClean="0"/>
              <a:t>t</a:t>
            </a:r>
            <a:r>
              <a:rPr lang="en-US" dirty="0" smtClean="0"/>
              <a:t>ector</a:t>
            </a:r>
            <a:endParaRPr lang="en-US" dirty="0"/>
          </a:p>
        </p:txBody>
      </p:sp>
      <p:cxnSp>
        <p:nvCxnSpPr>
          <p:cNvPr id="19" name="Straight Arrow Connector 18"/>
          <p:cNvCxnSpPr/>
          <p:nvPr/>
        </p:nvCxnSpPr>
        <p:spPr>
          <a:xfrm>
            <a:off x="1600200" y="44958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352800" y="44196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934200" y="4343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715000" y="4038600"/>
            <a:ext cx="1219200" cy="533400"/>
          </a:xfrm>
          <a:prstGeom prst="rect">
            <a:avLst/>
          </a:prstGeom>
          <a:solidFill>
            <a:srgbClr val="FF0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t>Analyser</a:t>
            </a:r>
            <a:endParaRPr lang="en-US" b="1" dirty="0"/>
          </a:p>
        </p:txBody>
      </p:sp>
      <p:cxnSp>
        <p:nvCxnSpPr>
          <p:cNvPr id="26" name="Straight Arrow Connector 25"/>
          <p:cNvCxnSpPr/>
          <p:nvPr/>
        </p:nvCxnSpPr>
        <p:spPr>
          <a:xfrm flipV="1">
            <a:off x="5334000" y="4343400"/>
            <a:ext cx="4572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7543800" y="5257800"/>
            <a:ext cx="1066800" cy="609600"/>
          </a:xfrm>
          <a:prstGeom prst="rect">
            <a:avLst/>
          </a:prstGeom>
          <a:solidFill>
            <a:srgbClr val="FF0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Recorder</a:t>
            </a:r>
            <a:endParaRPr lang="en-US" b="1" dirty="0"/>
          </a:p>
        </p:txBody>
      </p:sp>
      <p:cxnSp>
        <p:nvCxnSpPr>
          <p:cNvPr id="32" name="Straight Arrow Connector 31"/>
          <p:cNvCxnSpPr/>
          <p:nvPr/>
        </p:nvCxnSpPr>
        <p:spPr>
          <a:xfrm rot="5400000">
            <a:off x="7581900" y="49911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410200" y="5334000"/>
            <a:ext cx="1447800" cy="609600"/>
          </a:xfrm>
          <a:prstGeom prst="rect">
            <a:avLst/>
          </a:prstGeom>
          <a:solidFill>
            <a:srgbClr val="FF00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Scanning </a:t>
            </a:r>
            <a:r>
              <a:rPr lang="en-US" b="1" dirty="0" smtClean="0"/>
              <a:t>Device</a:t>
            </a:r>
            <a:endParaRPr lang="en-US" b="1" dirty="0"/>
          </a:p>
        </p:txBody>
      </p:sp>
      <p:cxnSp>
        <p:nvCxnSpPr>
          <p:cNvPr id="36" name="Straight Arrow Connector 35"/>
          <p:cNvCxnSpPr>
            <a:endCxn id="30" idx="1"/>
          </p:cNvCxnSpPr>
          <p:nvPr/>
        </p:nvCxnSpPr>
        <p:spPr>
          <a:xfrm>
            <a:off x="6934200" y="55626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flipH="1" flipV="1">
            <a:off x="5753894" y="49141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en-US" dirty="0" smtClean="0"/>
              <a:t>The radiation  from white source is made to fall on sample by using </a:t>
            </a:r>
            <a:r>
              <a:rPr lang="en-US" dirty="0" err="1" smtClean="0"/>
              <a:t>lensor</a:t>
            </a:r>
            <a:r>
              <a:rPr lang="en-US" dirty="0" smtClean="0"/>
              <a:t> mirror .The wavelengths  corresponding to allowed molecular transitions are </a:t>
            </a:r>
            <a:r>
              <a:rPr lang="en-US" dirty="0" err="1" smtClean="0"/>
              <a:t>absorbed.the</a:t>
            </a:r>
            <a:r>
              <a:rPr lang="en-US" dirty="0" smtClean="0"/>
              <a:t> transmitted radiation from sample passes through </a:t>
            </a:r>
            <a:r>
              <a:rPr lang="en-US" dirty="0" err="1" smtClean="0"/>
              <a:t>analyser</a:t>
            </a:r>
            <a:r>
              <a:rPr lang="en-US" dirty="0" smtClean="0"/>
              <a:t> which selects the frequency reaching the detector at any given time .the signals from the detector passes to  a </a:t>
            </a:r>
            <a:r>
              <a:rPr lang="en-US" dirty="0" err="1" smtClean="0"/>
              <a:t>recorder,which</a:t>
            </a:r>
            <a:r>
              <a:rPr lang="en-US" dirty="0" smtClean="0"/>
              <a:t> is synchronised with  an analyses. The recorder  record the intensity of radiations as a function of frequency (energy) and gives the absorption spectrum  of the sample.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modulator is often placed between the sample and </a:t>
            </a:r>
            <a:r>
              <a:rPr lang="en-US" dirty="0" err="1" smtClean="0"/>
              <a:t>analyser</a:t>
            </a:r>
            <a:r>
              <a:rPr lang="en-US" dirty="0" smtClean="0"/>
              <a:t>, which interrupts the radiation beam  number of times per second(10-1000 times).due to interruption by </a:t>
            </a:r>
          </a:p>
          <a:p>
            <a:r>
              <a:rPr lang="en-US" dirty="0" err="1" smtClean="0"/>
              <a:t>Modulator,the</a:t>
            </a:r>
            <a:r>
              <a:rPr lang="en-US" dirty="0" smtClean="0"/>
              <a:t> detector send an alternating signal to the recorder with a fixed frequency (10-1000Hz) rather than the direct current  signal from uninterrupted beam.</a:t>
            </a:r>
          </a:p>
          <a:p>
            <a:r>
              <a:rPr lang="en-US" dirty="0" smtClean="0"/>
              <a:t>This has two main advantages.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1) use of AC amplifier in  the recorder which is simple to construct and more </a:t>
            </a:r>
            <a:r>
              <a:rPr lang="en-US" dirty="0" err="1" smtClean="0"/>
              <a:t>relaible</a:t>
            </a:r>
            <a:r>
              <a:rPr lang="en-US" dirty="0" smtClean="0"/>
              <a:t> in operation.</a:t>
            </a:r>
          </a:p>
          <a:p>
            <a:pPr>
              <a:buNone/>
            </a:pPr>
            <a:r>
              <a:rPr lang="en-US" dirty="0" smtClean="0"/>
              <a:t>2)The amplifier can be tuned to select particular frequency which modulator imposes on the </a:t>
            </a:r>
            <a:r>
              <a:rPr lang="en-US" dirty="0" err="1" smtClean="0"/>
              <a:t>signal.the</a:t>
            </a:r>
            <a:r>
              <a:rPr lang="en-US" dirty="0" smtClean="0"/>
              <a:t> stray and other extraneous signal are removed.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solidFill>
                  <a:srgbClr val="FF0000"/>
                </a:solidFill>
              </a:rPr>
              <a:t>Emission Instrument:</a:t>
            </a:r>
            <a:endParaRPr lang="en-US" dirty="0">
              <a:solidFill>
                <a:srgbClr val="FF0000"/>
              </a:solidFill>
            </a:endParaRPr>
          </a:p>
        </p:txBody>
      </p:sp>
      <p:sp>
        <p:nvSpPr>
          <p:cNvPr id="3" name="Content Placeholder 2"/>
          <p:cNvSpPr>
            <a:spLocks noGrp="1"/>
          </p:cNvSpPr>
          <p:nvPr>
            <p:ph idx="1"/>
          </p:nvPr>
        </p:nvSpPr>
        <p:spPr>
          <a:xfrm>
            <a:off x="304800" y="914400"/>
            <a:ext cx="8686800" cy="5257800"/>
          </a:xfrm>
        </p:spPr>
        <p:txBody>
          <a:bodyPr/>
          <a:lstStyle/>
          <a:p>
            <a:r>
              <a:rPr lang="en-US" dirty="0" smtClean="0"/>
              <a:t>In emission spectroscopy, the excited sample acts as its own source .the emitted radiation from the sample is collected ,analyzed and recorded in the usual way the typical emission spectrometer is as shown in following figure.</a:t>
            </a:r>
            <a:endParaRPr lang="en-US" dirty="0"/>
          </a:p>
        </p:txBody>
      </p:sp>
      <p:sp>
        <p:nvSpPr>
          <p:cNvPr id="4" name="Rectangle 3"/>
          <p:cNvSpPr/>
          <p:nvPr/>
        </p:nvSpPr>
        <p:spPr>
          <a:xfrm>
            <a:off x="914400" y="4495800"/>
            <a:ext cx="152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Sample </a:t>
            </a:r>
            <a:endParaRPr lang="en-US" dirty="0"/>
          </a:p>
        </p:txBody>
      </p:sp>
      <p:sp>
        <p:nvSpPr>
          <p:cNvPr id="5" name="Rectangle 4"/>
          <p:cNvSpPr/>
          <p:nvPr/>
        </p:nvSpPr>
        <p:spPr>
          <a:xfrm>
            <a:off x="3124200" y="4572000"/>
            <a:ext cx="1600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Analyser</a:t>
            </a:r>
            <a:r>
              <a:rPr lang="en-US" dirty="0" smtClean="0"/>
              <a:t> </a:t>
            </a:r>
            <a:endParaRPr lang="en-US" dirty="0"/>
          </a:p>
        </p:txBody>
      </p:sp>
      <p:sp>
        <p:nvSpPr>
          <p:cNvPr id="6" name="Rectangle 5"/>
          <p:cNvSpPr/>
          <p:nvPr/>
        </p:nvSpPr>
        <p:spPr>
          <a:xfrm>
            <a:off x="5242560" y="46101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Detector</a:t>
            </a:r>
            <a:endParaRPr lang="en-US" dirty="0"/>
          </a:p>
        </p:txBody>
      </p:sp>
      <p:sp>
        <p:nvSpPr>
          <p:cNvPr id="7" name="Rectangle 6"/>
          <p:cNvSpPr/>
          <p:nvPr/>
        </p:nvSpPr>
        <p:spPr>
          <a:xfrm>
            <a:off x="7543800" y="4648200"/>
            <a:ext cx="144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Recorder</a:t>
            </a:r>
            <a:endParaRPr lang="en-US" dirty="0"/>
          </a:p>
        </p:txBody>
      </p:sp>
      <p:sp>
        <p:nvSpPr>
          <p:cNvPr id="8" name="Rectangle 7"/>
          <p:cNvSpPr/>
          <p:nvPr/>
        </p:nvSpPr>
        <p:spPr>
          <a:xfrm>
            <a:off x="838200" y="5410200"/>
            <a:ext cx="1676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Modulator</a:t>
            </a:r>
            <a:endParaRPr lang="en-US" dirty="0"/>
          </a:p>
        </p:txBody>
      </p:sp>
      <p:sp>
        <p:nvSpPr>
          <p:cNvPr id="9" name="Rectangle 8"/>
          <p:cNvSpPr/>
          <p:nvPr/>
        </p:nvSpPr>
        <p:spPr>
          <a:xfrm>
            <a:off x="5105400" y="62484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Scanning Device</a:t>
            </a:r>
            <a:endParaRPr lang="en-US" dirty="0"/>
          </a:p>
        </p:txBody>
      </p:sp>
      <p:cxnSp>
        <p:nvCxnSpPr>
          <p:cNvPr id="11" name="Straight Arrow Connector 10"/>
          <p:cNvCxnSpPr/>
          <p:nvPr/>
        </p:nvCxnSpPr>
        <p:spPr>
          <a:xfrm>
            <a:off x="2667000" y="4800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724400" y="4838700"/>
            <a:ext cx="838200" cy="11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3"/>
            <a:endCxn id="7" idx="1"/>
          </p:cNvCxnSpPr>
          <p:nvPr/>
        </p:nvCxnSpPr>
        <p:spPr>
          <a:xfrm>
            <a:off x="6766560" y="4953000"/>
            <a:ext cx="777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257300" y="51435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886200" y="5867400"/>
            <a:ext cx="4191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3543300" y="56007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7811294" y="55237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914400" y="61722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Excitation</a:t>
            </a:r>
            <a:endParaRPr lang="en-US" dirty="0"/>
          </a:p>
        </p:txBody>
      </p:sp>
      <p:cxnSp>
        <p:nvCxnSpPr>
          <p:cNvPr id="21" name="Straight Arrow Connector 20"/>
          <p:cNvCxnSpPr/>
          <p:nvPr/>
        </p:nvCxnSpPr>
        <p:spPr>
          <a:xfrm rot="16200000" flipV="1">
            <a:off x="5734050" y="6076950"/>
            <a:ext cx="4572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dirty="0" smtClean="0"/>
              <a:t>The sample may be excited by thermal or electrical </a:t>
            </a:r>
            <a:r>
              <a:rPr lang="en-US" dirty="0" err="1" smtClean="0"/>
              <a:t>energy.but</a:t>
            </a:r>
            <a:r>
              <a:rPr lang="en-US" dirty="0" smtClean="0"/>
              <a:t> commonly electromagnetic radiation is used for excitation ,detector is placed at right angle to source of excitation  so that it will collect the emitted radiation only.</a:t>
            </a:r>
          </a:p>
          <a:p>
            <a:r>
              <a:rPr lang="en-US" dirty="0" smtClean="0"/>
              <a:t>A</a:t>
            </a:r>
            <a:r>
              <a:rPr lang="en-US" dirty="0"/>
              <a:t> </a:t>
            </a:r>
            <a:r>
              <a:rPr lang="en-US" dirty="0" smtClean="0"/>
              <a:t>modulator placed between the source of excitation and sample is synchronised with detector  ensures that only emission radiation is recorded.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ROTATIONAL SPECTRUM</a:t>
            </a:r>
            <a:endParaRPr lang="en-US" dirty="0">
              <a:solidFill>
                <a:srgbClr val="FF0000"/>
              </a:solidFill>
            </a:endParaRPr>
          </a:p>
        </p:txBody>
      </p:sp>
      <p:sp>
        <p:nvSpPr>
          <p:cNvPr id="3" name="Content Placeholder 2"/>
          <p:cNvSpPr>
            <a:spLocks noGrp="1"/>
          </p:cNvSpPr>
          <p:nvPr>
            <p:ph idx="1"/>
          </p:nvPr>
        </p:nvSpPr>
        <p:spPr>
          <a:xfrm>
            <a:off x="533400" y="1600200"/>
            <a:ext cx="8229600" cy="4876800"/>
          </a:xfrm>
        </p:spPr>
        <p:txBody>
          <a:bodyPr/>
          <a:lstStyle/>
          <a:p>
            <a:r>
              <a:rPr lang="en-US" dirty="0" smtClean="0"/>
              <a:t>The polar molecules such as HCI are said to have permanent electric </a:t>
            </a:r>
            <a:r>
              <a:rPr lang="en-US" dirty="0" err="1" smtClean="0"/>
              <a:t>dipole.the</a:t>
            </a:r>
            <a:r>
              <a:rPr lang="en-US" dirty="0" smtClean="0"/>
              <a:t> molecules like H2,CI2 have  a zero </a:t>
            </a:r>
            <a:r>
              <a:rPr lang="en-US" dirty="0" err="1" smtClean="0"/>
              <a:t>dipole.If</a:t>
            </a:r>
            <a:r>
              <a:rPr lang="en-US" dirty="0" smtClean="0"/>
              <a:t> we consider the rotation of polar molecule like </a:t>
            </a:r>
            <a:r>
              <a:rPr lang="en-US" dirty="0" err="1" smtClean="0"/>
              <a:t>HCI,the</a:t>
            </a:r>
            <a:r>
              <a:rPr lang="en-US" dirty="0" smtClean="0"/>
              <a:t> plus and minus charges changes periodically and the component of dipole moment in a given direction as shown in the following figure.</a:t>
            </a:r>
          </a:p>
          <a:p>
            <a:r>
              <a:rPr lang="en-US" dirty="0" smtClean="0"/>
              <a:t>Direction of rotation  </a:t>
            </a:r>
            <a:endParaRPr lang="en-US" dirty="0"/>
          </a:p>
        </p:txBody>
      </p:sp>
      <p:sp>
        <p:nvSpPr>
          <p:cNvPr id="5" name="Curved Left Arrow 4"/>
          <p:cNvSpPr/>
          <p:nvPr/>
        </p:nvSpPr>
        <p:spPr>
          <a:xfrm>
            <a:off x="4343400" y="5257800"/>
            <a:ext cx="304800" cy="3048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5029200" y="51816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7" name="Oval 6"/>
          <p:cNvSpPr/>
          <p:nvPr/>
        </p:nvSpPr>
        <p:spPr>
          <a:xfrm>
            <a:off x="4953000" y="5791200"/>
            <a:ext cx="3810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cxnSp>
        <p:nvCxnSpPr>
          <p:cNvPr id="9" name="Straight Connector 8"/>
          <p:cNvCxnSpPr/>
          <p:nvPr/>
        </p:nvCxnSpPr>
        <p:spPr>
          <a:xfrm rot="5400000">
            <a:off x="5048250" y="5543550"/>
            <a:ext cx="3048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Flowchart: Connector 10"/>
          <p:cNvSpPr/>
          <p:nvPr/>
        </p:nvSpPr>
        <p:spPr>
          <a:xfrm>
            <a:off x="6172200" y="5410200"/>
            <a:ext cx="3810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2" name="Flowchart: Connector 11"/>
          <p:cNvSpPr/>
          <p:nvPr/>
        </p:nvSpPr>
        <p:spPr>
          <a:xfrm flipH="1" flipV="1">
            <a:off x="5486400" y="5524500"/>
            <a:ext cx="3810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__</a:t>
            </a:r>
            <a:endParaRPr lang="en-US" dirty="0"/>
          </a:p>
        </p:txBody>
      </p:sp>
      <p:sp>
        <p:nvSpPr>
          <p:cNvPr id="13" name="Oval 12"/>
          <p:cNvSpPr/>
          <p:nvPr/>
        </p:nvSpPr>
        <p:spPr>
          <a:xfrm>
            <a:off x="6781800" y="5105400"/>
            <a:ext cx="3810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__</a:t>
            </a:r>
            <a:endParaRPr lang="en-US" dirty="0"/>
          </a:p>
        </p:txBody>
      </p:sp>
      <p:sp>
        <p:nvSpPr>
          <p:cNvPr id="14" name="Oval 13"/>
          <p:cNvSpPr/>
          <p:nvPr/>
        </p:nvSpPr>
        <p:spPr>
          <a:xfrm>
            <a:off x="6705600" y="5638800"/>
            <a:ext cx="533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5" name="Oval 14"/>
          <p:cNvSpPr/>
          <p:nvPr/>
        </p:nvSpPr>
        <p:spPr>
          <a:xfrm>
            <a:off x="7315200" y="5334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6" name="Oval 15"/>
          <p:cNvSpPr/>
          <p:nvPr/>
        </p:nvSpPr>
        <p:spPr>
          <a:xfrm>
            <a:off x="8153400" y="5334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__</a:t>
            </a:r>
            <a:endParaRPr lang="en-US" dirty="0"/>
          </a:p>
        </p:txBody>
      </p:sp>
      <p:cxnSp>
        <p:nvCxnSpPr>
          <p:cNvPr id="18" name="Straight Connector 17"/>
          <p:cNvCxnSpPr>
            <a:endCxn id="11" idx="2"/>
          </p:cNvCxnSpPr>
          <p:nvPr/>
        </p:nvCxnSpPr>
        <p:spPr>
          <a:xfrm flipV="1">
            <a:off x="5867400" y="5524500"/>
            <a:ext cx="3048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37161" y="5378639"/>
            <a:ext cx="414479" cy="20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772400" y="5524500"/>
            <a:ext cx="304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85000" lnSpcReduction="20000"/>
          </a:bodyPr>
          <a:lstStyle/>
          <a:p>
            <a:r>
              <a:rPr lang="en-US" dirty="0" smtClean="0">
                <a:solidFill>
                  <a:srgbClr val="FF0000"/>
                </a:solidFill>
              </a:rPr>
              <a:t>Molecular Spectroscopy</a:t>
            </a:r>
            <a:r>
              <a:rPr lang="en-US" dirty="0" smtClean="0"/>
              <a:t>:</a:t>
            </a:r>
          </a:p>
          <a:p>
            <a:pPr>
              <a:buNone/>
            </a:pPr>
            <a:r>
              <a:rPr lang="en-US" dirty="0" smtClean="0"/>
              <a:t>It deals with the interaction of electromagnetic radiation with molecule.</a:t>
            </a:r>
          </a:p>
          <a:p>
            <a:pPr>
              <a:buNone/>
            </a:pPr>
            <a:r>
              <a:rPr lang="en-US" dirty="0" smtClean="0"/>
              <a:t>The interaction of radiation  with molecules results in transition between rotational and </a:t>
            </a:r>
            <a:r>
              <a:rPr lang="en-US" dirty="0" err="1" smtClean="0"/>
              <a:t>vibrational</a:t>
            </a:r>
            <a:r>
              <a:rPr lang="en-US" dirty="0" smtClean="0"/>
              <a:t> energy levels in addition to electronic transition. </a:t>
            </a:r>
          </a:p>
          <a:p>
            <a:r>
              <a:rPr lang="en-US" dirty="0" smtClean="0"/>
              <a:t>Thus when  a radiation is incident on the molecule in ground state and </a:t>
            </a:r>
            <a:r>
              <a:rPr lang="en-US" dirty="0" err="1" smtClean="0"/>
              <a:t>and</a:t>
            </a:r>
            <a:r>
              <a:rPr lang="en-US" dirty="0" smtClean="0"/>
              <a:t> energy of its photon  is equal to the </a:t>
            </a:r>
            <a:r>
              <a:rPr lang="en-US" dirty="0" err="1" smtClean="0"/>
              <a:t>the</a:t>
            </a:r>
            <a:r>
              <a:rPr lang="en-US" dirty="0" smtClean="0"/>
              <a:t> energy difference between two energy levels, then molecule undergoes transition from lower energy level to the higher energy level with the absorption of energy. The spectrum thus obtained is called   </a:t>
            </a:r>
            <a:r>
              <a:rPr lang="en-US" dirty="0" smtClean="0">
                <a:solidFill>
                  <a:srgbClr val="FF0000"/>
                </a:solidFill>
              </a:rPr>
              <a:t>absorption spectrum.</a:t>
            </a:r>
            <a:endParaRPr lang="en-US" dirty="0" smtClean="0"/>
          </a:p>
          <a:p>
            <a:pPr>
              <a:buNone/>
            </a:pPr>
            <a:r>
              <a:rPr lang="en-US" dirty="0" smtClean="0"/>
              <a:t>If the molecule falls from the excited state to the </a:t>
            </a:r>
            <a:r>
              <a:rPr lang="en-US" dirty="0" err="1" smtClean="0"/>
              <a:t>the</a:t>
            </a:r>
            <a:r>
              <a:rPr lang="en-US" dirty="0" smtClean="0"/>
              <a:t> ground state .i.e. from higher energy level to lower energy level with the emission of energy the spectrum obtained is called the </a:t>
            </a:r>
            <a:r>
              <a:rPr lang="en-US" dirty="0" smtClean="0">
                <a:solidFill>
                  <a:srgbClr val="FF0000"/>
                </a:solidFill>
              </a:rPr>
              <a:t>emission spectrum</a:t>
            </a:r>
            <a:r>
              <a:rPr lang="en-US" dirty="0" smtClean="0"/>
              <a: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This fluctuation in dipole moment is plotted in the lower half of the figure and it is seen to be exactly similar to the fluctuating electric field radiation .thus interaction takes place, energy is either absorbed or emitted and the rotation gives to spectrum.</a:t>
            </a:r>
          </a:p>
          <a:p>
            <a:r>
              <a:rPr lang="en-US" dirty="0" smtClean="0"/>
              <a:t>All the molecules having permanent dipole moment are said to be microwave  active and molecules such as H2 or CI2 having no dipole are microwave inactive.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Diatomic molecule :Rigid Rotator </a:t>
            </a:r>
            <a:endParaRPr lang="en-US" dirty="0">
              <a:solidFill>
                <a:srgbClr val="FF0000"/>
              </a:solidFill>
            </a:endParaRPr>
          </a:p>
        </p:txBody>
      </p:sp>
      <p:sp>
        <p:nvSpPr>
          <p:cNvPr id="3" name="Content Placeholder 2"/>
          <p:cNvSpPr>
            <a:spLocks noGrp="1"/>
          </p:cNvSpPr>
          <p:nvPr>
            <p:ph idx="1"/>
          </p:nvPr>
        </p:nvSpPr>
        <p:spPr>
          <a:xfrm>
            <a:off x="457200" y="1524000"/>
            <a:ext cx="8229600" cy="4525963"/>
          </a:xfrm>
        </p:spPr>
        <p:txBody>
          <a:bodyPr/>
          <a:lstStyle/>
          <a:p>
            <a:r>
              <a:rPr lang="en-US" dirty="0" smtClean="0"/>
              <a:t>A diatomic molecule rotating about an axis passing through the center of  gravity is an example of rigid rotator as shown in figure.</a:t>
            </a:r>
          </a:p>
          <a:p>
            <a:pPr>
              <a:buNone/>
            </a:pPr>
            <a:r>
              <a:rPr lang="en-US" dirty="0" smtClean="0"/>
              <a:t>             m1                                m2</a:t>
            </a:r>
          </a:p>
          <a:p>
            <a:r>
              <a:rPr lang="en-US" dirty="0" smtClean="0"/>
              <a:t>                              r</a:t>
            </a:r>
            <a:r>
              <a:rPr lang="en-US" sz="1800" dirty="0" smtClean="0"/>
              <a:t>0</a:t>
            </a:r>
            <a:endParaRPr lang="en-US" dirty="0" smtClean="0"/>
          </a:p>
          <a:p>
            <a:endParaRPr lang="en-US" dirty="0" smtClean="0"/>
          </a:p>
          <a:p>
            <a:r>
              <a:rPr lang="en-US" dirty="0" smtClean="0"/>
              <a:t>                               C</a:t>
            </a:r>
          </a:p>
          <a:p>
            <a:pPr>
              <a:buNone/>
            </a:pPr>
            <a:r>
              <a:rPr lang="en-US" dirty="0" smtClean="0"/>
              <a:t>                          r</a:t>
            </a:r>
            <a:r>
              <a:rPr lang="en-US" sz="1800" dirty="0" smtClean="0"/>
              <a:t>1</a:t>
            </a:r>
            <a:r>
              <a:rPr lang="en-US" sz="2800" dirty="0" smtClean="0"/>
              <a:t>     </a:t>
            </a:r>
            <a:r>
              <a:rPr lang="en-US" dirty="0" smtClean="0"/>
              <a:t>          r</a:t>
            </a:r>
            <a:r>
              <a:rPr lang="en-US" sz="1800" dirty="0" smtClean="0"/>
              <a:t>2  </a:t>
            </a:r>
            <a:r>
              <a:rPr lang="en-US" dirty="0" smtClean="0"/>
              <a:t>   </a:t>
            </a:r>
            <a:endParaRPr lang="en-US" dirty="0"/>
          </a:p>
        </p:txBody>
      </p:sp>
      <p:sp>
        <p:nvSpPr>
          <p:cNvPr id="4" name="Oval 3"/>
          <p:cNvSpPr/>
          <p:nvPr/>
        </p:nvSpPr>
        <p:spPr>
          <a:xfrm>
            <a:off x="1600200" y="4343400"/>
            <a:ext cx="1066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5" name="Oval 4"/>
          <p:cNvSpPr/>
          <p:nvPr/>
        </p:nvSpPr>
        <p:spPr>
          <a:xfrm>
            <a:off x="5105400" y="4419600"/>
            <a:ext cx="10668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6" name="Minus 5"/>
          <p:cNvSpPr/>
          <p:nvPr/>
        </p:nvSpPr>
        <p:spPr>
          <a:xfrm>
            <a:off x="1981200" y="4572000"/>
            <a:ext cx="3657600" cy="2286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4114800" y="4038600"/>
            <a:ext cx="1828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1981200" y="40386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91494" y="4075906"/>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753894" y="3923506"/>
            <a:ext cx="3802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829594" y="5409406"/>
            <a:ext cx="60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038600" y="5791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876800" y="5638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3276600" y="57150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5" idx="4"/>
          </p:cNvCxnSpPr>
          <p:nvPr/>
        </p:nvCxnSpPr>
        <p:spPr>
          <a:xfrm rot="5400000">
            <a:off x="5257800" y="53340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619500" y="58293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2133600" y="57912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85800"/>
                <a:ext cx="8382000" cy="5715000"/>
              </a:xfrm>
            </p:spPr>
            <p:txBody>
              <a:bodyPr>
                <a:normAutofit fontScale="85000" lnSpcReduction="10000"/>
              </a:bodyPr>
              <a:lstStyle/>
              <a:p>
                <a:pPr>
                  <a:buNone/>
                </a:pPr>
                <a:r>
                  <a:rPr lang="en-US" dirty="0" smtClean="0"/>
                  <a:t>   Two atoms A and B of masses m1and m2 are </a:t>
                </a:r>
                <a:r>
                  <a:rPr lang="en-US" dirty="0" err="1" smtClean="0"/>
                  <a:t>joinedby</a:t>
                </a:r>
                <a:r>
                  <a:rPr lang="en-US" dirty="0" smtClean="0"/>
                  <a:t> a rigid bar of length r0.</a:t>
                </a:r>
              </a:p>
              <a:p>
                <a:pPr>
                  <a:buNone/>
                </a:pPr>
                <a:r>
                  <a:rPr lang="en-US" dirty="0" smtClean="0"/>
                  <a:t>      r</a:t>
                </a:r>
                <a:r>
                  <a:rPr lang="en-US" sz="1900" dirty="0" smtClean="0"/>
                  <a:t>0</a:t>
                </a:r>
                <a:r>
                  <a:rPr lang="en-US" sz="2600" dirty="0" smtClean="0"/>
                  <a:t>  </a:t>
                </a:r>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𝑟</m:t>
                        </m:r>
                      </m:e>
                      <m:sub>
                        <m:r>
                          <a:rPr lang="en-US" b="0" i="1" smtClean="0">
                            <a:latin typeface="Cambria Math"/>
                          </a:rPr>
                          <m:t>1</m:t>
                        </m:r>
                      </m:sub>
                    </m:sSub>
                    <m:r>
                      <a:rPr lang="en-US" b="0" i="0" smtClean="0">
                        <a:latin typeface="Cambria Math"/>
                      </a:rPr>
                      <m:t> </m:t>
                    </m:r>
                  </m:oMath>
                </a14:m>
                <a:r>
                  <a:rPr lang="en-US" dirty="0" smtClean="0"/>
                  <a:t>+ </a:t>
                </a:r>
                <a14:m>
                  <m:oMath xmlns:m="http://schemas.openxmlformats.org/officeDocument/2006/math">
                    <m:sSub>
                      <m:sSubPr>
                        <m:ctrlPr>
                          <a:rPr lang="en-US" i="1" smtClean="0">
                            <a:latin typeface="Cambria Math"/>
                          </a:rPr>
                        </m:ctrlPr>
                      </m:sSubPr>
                      <m:e>
                        <m:r>
                          <a:rPr lang="en-US" b="0" i="1" smtClean="0">
                            <a:latin typeface="Cambria Math"/>
                          </a:rPr>
                          <m:t>𝑟</m:t>
                        </m:r>
                      </m:e>
                      <m:sub>
                        <m:r>
                          <a:rPr lang="en-US" b="0" i="1" smtClean="0">
                            <a:latin typeface="Cambria Math"/>
                          </a:rPr>
                          <m:t>2</m:t>
                        </m:r>
                      </m:sub>
                    </m:sSub>
                  </m:oMath>
                </a14:m>
                <a:r>
                  <a:rPr lang="en-US" dirty="0" smtClean="0"/>
                  <a:t> ……………..(1)</a:t>
                </a:r>
              </a:p>
              <a:p>
                <a:pPr>
                  <a:buNone/>
                </a:pPr>
                <a:r>
                  <a:rPr lang="en-US" dirty="0" smtClean="0"/>
                  <a:t>  Where r1 and r2 are the distances of atom A and B from the center of gravity.</a:t>
                </a:r>
              </a:p>
              <a:p>
                <a:pPr>
                  <a:buNone/>
                </a:pPr>
                <a:r>
                  <a:rPr lang="en-US" dirty="0" smtClean="0"/>
                  <a:t>  The molecule rotates end over end  about a point c.</a:t>
                </a:r>
              </a:p>
              <a:p>
                <a:pPr>
                  <a:buNone/>
                </a:pPr>
                <a:r>
                  <a:rPr lang="en-US" dirty="0" smtClean="0"/>
                  <a:t> Thus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1</m:t>
                        </m:r>
                      </m:sub>
                    </m:sSub>
                    <m:sSub>
                      <m:sSubPr>
                        <m:ctrlPr>
                          <a:rPr lang="en-US" i="1" smtClean="0">
                            <a:latin typeface="Cambria Math"/>
                          </a:rPr>
                        </m:ctrlPr>
                      </m:sSubPr>
                      <m:e>
                        <m:r>
                          <a:rPr lang="en-US" b="0" i="1" smtClean="0">
                            <a:latin typeface="Cambria Math"/>
                          </a:rPr>
                          <m:t>𝑟</m:t>
                        </m:r>
                      </m:e>
                      <m:sub>
                        <m:r>
                          <a:rPr lang="en-US" b="0" i="1" smtClean="0">
                            <a:latin typeface="Cambria Math"/>
                          </a:rPr>
                          <m:t>1</m:t>
                        </m:r>
                      </m:sub>
                    </m:sSub>
                  </m:oMath>
                </a14:m>
                <a:r>
                  <a:rPr lang="en-US" dirty="0" smtClean="0"/>
                  <a:t> = m2r2 ………..(2)</a:t>
                </a:r>
              </a:p>
              <a:p>
                <a:pPr>
                  <a:buNone/>
                </a:pPr>
                <a:r>
                  <a:rPr lang="en-US" dirty="0" smtClean="0"/>
                  <a:t>  The moment of inertia about c is defined as,</a:t>
                </a:r>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smtClean="0">
                          <a:latin typeface="Cambria Math"/>
                        </a:rPr>
                        <m:t>𝐼</m:t>
                      </m:r>
                      <m:r>
                        <a:rPr lang="en-US" i="1" dirty="0" smtClean="0">
                          <a:latin typeface="Cambria Math"/>
                        </a:rPr>
                        <m:t>   = </m:t>
                      </m:r>
                      <m:sSub>
                        <m:sSubPr>
                          <m:ctrlPr>
                            <a:rPr lang="en-US" b="0" i="1" dirty="0" smtClean="0">
                              <a:latin typeface="Cambria Math"/>
                            </a:rPr>
                          </m:ctrlPr>
                        </m:sSubPr>
                        <m:e>
                          <m:r>
                            <a:rPr lang="en-US" i="1" dirty="0" smtClean="0">
                              <a:latin typeface="Cambria Math"/>
                            </a:rPr>
                            <m:t>𝑚</m:t>
                          </m:r>
                        </m:e>
                        <m:sub>
                          <m:r>
                            <a:rPr lang="en-US" i="1" dirty="0" smtClean="0">
                              <a:latin typeface="Cambria Math"/>
                            </a:rPr>
                            <m:t>1</m:t>
                          </m:r>
                        </m:sub>
                      </m:sSub>
                      <m:sSubSup>
                        <m:sSubSupPr>
                          <m:ctrlPr>
                            <a:rPr lang="en-US" sz="3000" b="0" i="1" dirty="0" smtClean="0">
                              <a:latin typeface="Cambria Math"/>
                            </a:rPr>
                          </m:ctrlPr>
                        </m:sSubSupPr>
                        <m:e>
                          <m:r>
                            <a:rPr lang="en-US" b="0" i="1" dirty="0" smtClean="0">
                              <a:latin typeface="Cambria Math"/>
                            </a:rPr>
                            <m:t>𝑟</m:t>
                          </m:r>
                        </m:e>
                        <m:sub>
                          <m:r>
                            <a:rPr lang="en-US" sz="3000" i="1" dirty="0" smtClean="0">
                              <a:latin typeface="Cambria Math"/>
                            </a:rPr>
                            <m:t>1</m:t>
                          </m:r>
                        </m:sub>
                        <m:sup>
                          <m:r>
                            <a:rPr lang="en-US" sz="3000" b="0" i="1" dirty="0" smtClean="0">
                              <a:latin typeface="Cambria Math"/>
                            </a:rPr>
                            <m:t>2</m:t>
                          </m:r>
                        </m:sup>
                      </m:sSubSup>
                      <m:r>
                        <a:rPr lang="en-US" i="1" dirty="0" smtClean="0">
                          <a:latin typeface="Cambria Math"/>
                        </a:rPr>
                        <m:t> +</m:t>
                      </m:r>
                      <m:sSub>
                        <m:sSubPr>
                          <m:ctrlPr>
                            <a:rPr lang="en-US" b="0" i="1" dirty="0" smtClean="0">
                              <a:latin typeface="Cambria Math"/>
                            </a:rPr>
                          </m:ctrlPr>
                        </m:sSubPr>
                        <m:e>
                          <m:r>
                            <a:rPr lang="en-US" i="1" dirty="0" smtClean="0">
                              <a:latin typeface="Cambria Math"/>
                            </a:rPr>
                            <m:t>𝑚</m:t>
                          </m:r>
                        </m:e>
                        <m:sub>
                          <m:r>
                            <a:rPr lang="en-US" i="1" dirty="0" smtClean="0">
                              <a:latin typeface="Cambria Math"/>
                            </a:rPr>
                            <m:t>2</m:t>
                          </m:r>
                        </m:sub>
                      </m:sSub>
                      <m:sSubSup>
                        <m:sSubSupPr>
                          <m:ctrlPr>
                            <a:rPr lang="en-US" b="0" i="1" dirty="0" smtClean="0">
                              <a:latin typeface="Cambria Math"/>
                            </a:rPr>
                          </m:ctrlPr>
                        </m:sSubSupPr>
                        <m:e>
                          <m:r>
                            <a:rPr lang="en-US" i="1" dirty="0" smtClean="0">
                              <a:latin typeface="Cambria Math"/>
                            </a:rPr>
                            <m:t>𝑟</m:t>
                          </m:r>
                        </m:e>
                        <m:sub>
                          <m:r>
                            <a:rPr lang="en-US" b="0" i="1" dirty="0" smtClean="0">
                              <a:latin typeface="Cambria Math"/>
                            </a:rPr>
                            <m:t>2</m:t>
                          </m:r>
                        </m:sub>
                        <m:sup>
                          <m:r>
                            <a:rPr lang="en-US" b="0" i="1" dirty="0" smtClean="0">
                              <a:latin typeface="Cambria Math"/>
                            </a:rPr>
                            <m:t>2</m:t>
                          </m:r>
                        </m:sup>
                      </m:sSubSup>
                    </m:oMath>
                  </m:oMathPara>
                </a14:m>
                <a:endParaRPr lang="en-US" dirty="0" smtClean="0">
                  <a:solidFill>
                    <a:srgbClr val="FF0000"/>
                  </a:solidFill>
                </a:endParaRPr>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smtClean="0">
                          <a:latin typeface="Cambria Math"/>
                        </a:rPr>
                        <m:t>𝐼</m:t>
                      </m:r>
                      <m:r>
                        <a:rPr lang="en-US" i="1" dirty="0" smtClean="0">
                          <a:latin typeface="Cambria Math"/>
                        </a:rPr>
                        <m:t>= </m:t>
                      </m:r>
                      <m:r>
                        <a:rPr lang="en-US" i="1" dirty="0" smtClean="0">
                          <a:latin typeface="Cambria Math"/>
                        </a:rPr>
                        <m:t>𝑚</m:t>
                      </m:r>
                      <m:r>
                        <a:rPr lang="en-US" i="1" dirty="0" smtClean="0">
                          <a:latin typeface="Cambria Math"/>
                        </a:rPr>
                        <m:t>1</m:t>
                      </m:r>
                      <m:r>
                        <a:rPr lang="en-US" i="1" dirty="0" smtClean="0">
                          <a:latin typeface="Cambria Math"/>
                        </a:rPr>
                        <m:t>𝑟</m:t>
                      </m:r>
                      <m:r>
                        <a:rPr lang="en-US" i="1" dirty="0" smtClean="0">
                          <a:latin typeface="Cambria Math"/>
                        </a:rPr>
                        <m:t>1</m:t>
                      </m:r>
                      <m:r>
                        <a:rPr lang="en-US" i="1" dirty="0" smtClean="0">
                          <a:latin typeface="Cambria Math"/>
                        </a:rPr>
                        <m:t>𝑟</m:t>
                      </m:r>
                      <m:r>
                        <a:rPr lang="en-US" i="1" dirty="0" smtClean="0">
                          <a:latin typeface="Cambria Math"/>
                        </a:rPr>
                        <m:t>1+</m:t>
                      </m:r>
                      <m:r>
                        <a:rPr lang="en-US" i="1" dirty="0" smtClean="0">
                          <a:latin typeface="Cambria Math"/>
                        </a:rPr>
                        <m:t>𝑚</m:t>
                      </m:r>
                      <m:r>
                        <a:rPr lang="en-US" i="1" dirty="0" smtClean="0">
                          <a:latin typeface="Cambria Math"/>
                        </a:rPr>
                        <m:t>2</m:t>
                      </m:r>
                      <m:r>
                        <a:rPr lang="en-US" i="1" dirty="0" smtClean="0">
                          <a:latin typeface="Cambria Math"/>
                        </a:rPr>
                        <m:t>𝑟</m:t>
                      </m:r>
                      <m:r>
                        <a:rPr lang="en-US" i="1" dirty="0" smtClean="0">
                          <a:latin typeface="Cambria Math"/>
                        </a:rPr>
                        <m:t>2</m:t>
                      </m:r>
                      <m:r>
                        <a:rPr lang="en-US" i="1" dirty="0" smtClean="0">
                          <a:latin typeface="Cambria Math"/>
                        </a:rPr>
                        <m:t>𝑟</m:t>
                      </m:r>
                      <m:r>
                        <a:rPr lang="en-US" i="1" dirty="0" smtClean="0">
                          <a:latin typeface="Cambria Math"/>
                        </a:rPr>
                        <m:t>2</m:t>
                      </m:r>
                    </m:oMath>
                  </m:oMathPara>
                </a14:m>
                <a:endParaRPr lang="en-US" dirty="0" smtClean="0"/>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smtClean="0">
                          <a:latin typeface="Cambria Math"/>
                        </a:rPr>
                        <m:t>𝐵𝑢𝑡</m:t>
                      </m:r>
                      <m:r>
                        <a:rPr lang="en-US" i="1" dirty="0" smtClean="0">
                          <a:latin typeface="Cambria Math"/>
                        </a:rPr>
                        <m:t> ,</m:t>
                      </m:r>
                      <m:r>
                        <a:rPr lang="en-US" i="1" dirty="0" smtClean="0">
                          <a:latin typeface="Cambria Math"/>
                        </a:rPr>
                        <m:t>𝑚</m:t>
                      </m:r>
                      <m:r>
                        <a:rPr lang="en-US" i="1" dirty="0" smtClean="0">
                          <a:latin typeface="Cambria Math"/>
                        </a:rPr>
                        <m:t>1</m:t>
                      </m:r>
                      <m:r>
                        <a:rPr lang="en-US" i="1" dirty="0" smtClean="0">
                          <a:latin typeface="Cambria Math"/>
                        </a:rPr>
                        <m:t>𝑟</m:t>
                      </m:r>
                      <m:r>
                        <a:rPr lang="en-US" i="1" dirty="0" smtClean="0">
                          <a:latin typeface="Cambria Math"/>
                        </a:rPr>
                        <m:t>1=</m:t>
                      </m:r>
                      <m:r>
                        <a:rPr lang="en-US" i="1" dirty="0" smtClean="0">
                          <a:latin typeface="Cambria Math"/>
                        </a:rPr>
                        <m:t>𝑚</m:t>
                      </m:r>
                      <m:r>
                        <a:rPr lang="en-US" i="1" dirty="0" smtClean="0">
                          <a:latin typeface="Cambria Math"/>
                        </a:rPr>
                        <m:t>2</m:t>
                      </m:r>
                      <m:r>
                        <a:rPr lang="en-US" i="1" dirty="0" smtClean="0">
                          <a:latin typeface="Cambria Math"/>
                        </a:rPr>
                        <m:t>𝑟</m:t>
                      </m:r>
                      <m:r>
                        <a:rPr lang="en-US" i="1" dirty="0" smtClean="0">
                          <a:latin typeface="Cambria Math"/>
                        </a:rPr>
                        <m:t>2</m:t>
                      </m:r>
                    </m:oMath>
                  </m:oMathPara>
                </a14:m>
                <a:endParaRPr lang="en-US" dirty="0" smtClean="0"/>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smtClean="0">
                          <a:latin typeface="Cambria Math"/>
                        </a:rPr>
                        <m:t>𝐼</m:t>
                      </m:r>
                      <m:r>
                        <a:rPr lang="en-US" i="1" dirty="0" smtClean="0">
                          <a:latin typeface="Cambria Math"/>
                        </a:rPr>
                        <m:t>      = </m:t>
                      </m:r>
                      <m:r>
                        <a:rPr lang="en-US" i="1" dirty="0" smtClean="0">
                          <a:latin typeface="Cambria Math"/>
                        </a:rPr>
                        <m:t>𝑚</m:t>
                      </m:r>
                      <m:r>
                        <a:rPr lang="en-US" i="1" dirty="0" smtClean="0">
                          <a:latin typeface="Cambria Math"/>
                        </a:rPr>
                        <m:t>2</m:t>
                      </m:r>
                      <m:r>
                        <a:rPr lang="en-US" i="1" dirty="0" smtClean="0">
                          <a:latin typeface="Cambria Math"/>
                        </a:rPr>
                        <m:t>𝑟</m:t>
                      </m:r>
                      <m:r>
                        <a:rPr lang="en-US" i="1" dirty="0" smtClean="0">
                          <a:latin typeface="Cambria Math"/>
                        </a:rPr>
                        <m:t>2</m:t>
                      </m:r>
                      <m:r>
                        <a:rPr lang="en-US" i="1" dirty="0" smtClean="0">
                          <a:latin typeface="Cambria Math"/>
                        </a:rPr>
                        <m:t>𝑟</m:t>
                      </m:r>
                      <m:r>
                        <a:rPr lang="en-US" i="1" dirty="0" smtClean="0">
                          <a:latin typeface="Cambria Math"/>
                        </a:rPr>
                        <m:t>1  + </m:t>
                      </m:r>
                      <m:r>
                        <a:rPr lang="en-US" i="1" dirty="0" smtClean="0">
                          <a:latin typeface="Cambria Math"/>
                        </a:rPr>
                        <m:t>𝑚</m:t>
                      </m:r>
                      <m:r>
                        <a:rPr lang="en-US" i="1" dirty="0" smtClean="0">
                          <a:latin typeface="Cambria Math"/>
                        </a:rPr>
                        <m:t>1</m:t>
                      </m:r>
                      <m:r>
                        <a:rPr lang="en-US" i="1" dirty="0" smtClean="0">
                          <a:latin typeface="Cambria Math"/>
                        </a:rPr>
                        <m:t>𝑟</m:t>
                      </m:r>
                      <m:r>
                        <a:rPr lang="en-US" i="1" dirty="0" smtClean="0">
                          <a:latin typeface="Cambria Math"/>
                        </a:rPr>
                        <m:t>1</m:t>
                      </m:r>
                      <m:r>
                        <a:rPr lang="en-US" i="1" dirty="0" smtClean="0">
                          <a:latin typeface="Cambria Math"/>
                        </a:rPr>
                        <m:t>𝑟</m:t>
                      </m:r>
                      <m:r>
                        <a:rPr lang="en-US" i="1" dirty="0" smtClean="0">
                          <a:latin typeface="Cambria Math"/>
                        </a:rPr>
                        <m:t>2</m:t>
                      </m:r>
                    </m:oMath>
                  </m:oMathPara>
                </a14:m>
                <a:endParaRPr lang="en-US" dirty="0" smtClean="0"/>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smtClean="0">
                          <a:latin typeface="Cambria Math"/>
                        </a:rPr>
                        <m:t>𝐼</m:t>
                      </m:r>
                      <m:r>
                        <a:rPr lang="en-US" i="1" dirty="0" smtClean="0">
                          <a:latin typeface="Cambria Math"/>
                        </a:rPr>
                        <m:t>      =</m:t>
                      </m:r>
                      <m:r>
                        <a:rPr lang="en-US" i="1" dirty="0" smtClean="0">
                          <a:latin typeface="Cambria Math"/>
                        </a:rPr>
                        <m:t>𝑟</m:t>
                      </m:r>
                      <m:r>
                        <a:rPr lang="en-US" i="1" dirty="0" smtClean="0">
                          <a:latin typeface="Cambria Math"/>
                        </a:rPr>
                        <m:t>1</m:t>
                      </m:r>
                      <m:r>
                        <a:rPr lang="en-US" i="1" dirty="0" smtClean="0">
                          <a:latin typeface="Cambria Math"/>
                        </a:rPr>
                        <m:t>𝑟</m:t>
                      </m:r>
                      <m:r>
                        <a:rPr lang="en-US" i="1" dirty="0" smtClean="0">
                          <a:latin typeface="Cambria Math"/>
                        </a:rPr>
                        <m:t>2(</m:t>
                      </m:r>
                      <m:r>
                        <a:rPr lang="en-US" i="1" dirty="0" smtClean="0">
                          <a:latin typeface="Cambria Math"/>
                        </a:rPr>
                        <m:t>𝑚</m:t>
                      </m:r>
                      <m:r>
                        <a:rPr lang="en-US" i="1" dirty="0" smtClean="0">
                          <a:latin typeface="Cambria Math"/>
                        </a:rPr>
                        <m:t>1+</m:t>
                      </m:r>
                      <m:r>
                        <a:rPr lang="en-US" i="1" dirty="0" smtClean="0">
                          <a:latin typeface="Cambria Math"/>
                        </a:rPr>
                        <m:t>𝑚</m:t>
                      </m:r>
                      <m:r>
                        <a:rPr lang="en-US" i="1" dirty="0" smtClean="0">
                          <a:latin typeface="Cambria Math"/>
                        </a:rPr>
                        <m:t>2) …………….(3)</m:t>
                      </m:r>
                    </m:oMath>
                  </m:oMathPara>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85800"/>
                <a:ext cx="8382000" cy="5715000"/>
              </a:xfrm>
              <a:blipFill rotWithShape="1">
                <a:blip r:embed="rId2"/>
                <a:stretch>
                  <a:fillRect l="-1309" t="-1601" b="-7364"/>
                </a:stretch>
              </a:blipFill>
            </p:spPr>
            <p:txBody>
              <a:bodyPr/>
              <a:lstStyle/>
              <a:p>
                <a:r>
                  <a:rPr lang="en-US">
                    <a:noFill/>
                  </a:rPr>
                  <a:t> </a:t>
                </a:r>
              </a:p>
            </p:txBody>
          </p:sp>
        </mc:Fallback>
      </mc:AlternateContent>
      <p:sp>
        <p:nvSpPr>
          <p:cNvPr id="2" name="TextBox 1"/>
          <p:cNvSpPr txBox="1"/>
          <p:nvPr/>
        </p:nvSpPr>
        <p:spPr>
          <a:xfrm>
            <a:off x="4114800" y="2971800"/>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09600"/>
                <a:ext cx="8229600" cy="5715000"/>
              </a:xfrm>
            </p:spPr>
            <p:txBody>
              <a:bodyPr>
                <a:normAutofit/>
              </a:bodyPr>
              <a:lstStyle/>
              <a:p>
                <a:pPr>
                  <a:buNone/>
                </a:pPr>
                <a:r>
                  <a:rPr lang="en-US" dirty="0" smtClean="0"/>
                  <a:t> From equation (1)and (2) we can write,</a:t>
                </a:r>
              </a:p>
              <a:p>
                <a:pPr>
                  <a:buNone/>
                </a:pPr>
                <a:r>
                  <a:rPr lang="en-US" dirty="0" smtClean="0"/>
                  <a:t>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1</m:t>
                        </m:r>
                      </m:sub>
                    </m:sSub>
                    <m:sSub>
                      <m:sSubPr>
                        <m:ctrlPr>
                          <a:rPr lang="en-US" i="1" smtClean="0">
                            <a:latin typeface="Cambria Math"/>
                          </a:rPr>
                        </m:ctrlPr>
                      </m:sSubPr>
                      <m:e>
                        <m:r>
                          <a:rPr lang="en-US" b="0" i="1" smtClean="0">
                            <a:latin typeface="Cambria Math"/>
                          </a:rPr>
                          <m:t>𝑟</m:t>
                        </m:r>
                      </m:e>
                      <m:sub>
                        <m:r>
                          <a:rPr lang="en-US" b="0" i="1" smtClean="0">
                            <a:latin typeface="Cambria Math"/>
                          </a:rPr>
                          <m:t>1</m:t>
                        </m:r>
                      </m:sub>
                    </m:sSub>
                  </m:oMath>
                </a14:m>
                <a:r>
                  <a:rPr lang="en-US" dirty="0" smtClean="0"/>
                  <a:t> = </a:t>
                </a:r>
                <a14:m>
                  <m:oMath xmlns:m="http://schemas.openxmlformats.org/officeDocument/2006/math">
                    <m:sSub>
                      <m:sSubPr>
                        <m:ctrlPr>
                          <a:rPr lang="en-US" sz="2800" i="1" smtClean="0">
                            <a:latin typeface="Cambria Math"/>
                          </a:rPr>
                        </m:ctrlPr>
                      </m:sSubPr>
                      <m:e>
                        <m:r>
                          <a:rPr lang="en-US" sz="2800" b="0" i="1" smtClean="0">
                            <a:latin typeface="Cambria Math"/>
                          </a:rPr>
                          <m:t>𝑚</m:t>
                        </m:r>
                      </m:e>
                      <m:sub>
                        <m:r>
                          <a:rPr lang="en-US" sz="2800" b="0" i="1" smtClean="0">
                            <a:latin typeface="Cambria Math"/>
                          </a:rPr>
                          <m:t>2</m:t>
                        </m:r>
                      </m:sub>
                    </m:sSub>
                    <m:sSub>
                      <m:sSubPr>
                        <m:ctrlPr>
                          <a:rPr lang="en-US" sz="2800" i="1" smtClean="0">
                            <a:latin typeface="Cambria Math"/>
                          </a:rPr>
                        </m:ctrlPr>
                      </m:sSubPr>
                      <m:e>
                        <m:r>
                          <a:rPr lang="en-US" sz="2800" b="0" i="1" smtClean="0">
                            <a:latin typeface="Cambria Math"/>
                          </a:rPr>
                          <m:t>𝑟</m:t>
                        </m:r>
                      </m:e>
                      <m:sub>
                        <m:r>
                          <a:rPr lang="en-US" sz="2800" b="0" i="1" smtClean="0">
                            <a:latin typeface="Cambria Math"/>
                          </a:rPr>
                          <m:t>2</m:t>
                        </m:r>
                      </m:sub>
                    </m:sSub>
                  </m:oMath>
                </a14:m>
                <a:endParaRPr lang="en-US" dirty="0" smtClean="0"/>
              </a:p>
              <a:p>
                <a:pPr>
                  <a:buNone/>
                </a:pPr>
                <a:r>
                  <a:rPr lang="en-US" dirty="0" smtClean="0"/>
                  <a:t>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1</m:t>
                        </m:r>
                      </m:sub>
                    </m:sSub>
                    <m:sSub>
                      <m:sSubPr>
                        <m:ctrlPr>
                          <a:rPr lang="en-US" i="1">
                            <a:latin typeface="Cambria Math"/>
                          </a:rPr>
                        </m:ctrlPr>
                      </m:sSubPr>
                      <m:e>
                        <m:r>
                          <a:rPr lang="en-US" i="1">
                            <a:latin typeface="Cambria Math"/>
                          </a:rPr>
                          <m:t>𝑟</m:t>
                        </m:r>
                      </m:e>
                      <m:sub>
                        <m:r>
                          <a:rPr lang="en-US" i="1">
                            <a:latin typeface="Cambria Math"/>
                          </a:rPr>
                          <m:t>1</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2 </m:t>
                        </m:r>
                      </m:sub>
                    </m:sSub>
                  </m:oMath>
                </a14:m>
                <a:r>
                  <a:rPr lang="en-US" dirty="0" smtClean="0"/>
                  <a:t>(</a:t>
                </a:r>
                <a14:m>
                  <m:oMath xmlns:m="http://schemas.openxmlformats.org/officeDocument/2006/math">
                    <m:sSub>
                      <m:sSubPr>
                        <m:ctrlPr>
                          <a:rPr lang="en-US" i="1" dirty="0" smtClean="0">
                            <a:latin typeface="Cambria Math"/>
                          </a:rPr>
                        </m:ctrlPr>
                      </m:sSubPr>
                      <m:e>
                        <m:r>
                          <a:rPr lang="en-US" b="0" i="1" dirty="0" smtClean="0">
                            <a:latin typeface="Cambria Math"/>
                          </a:rPr>
                          <m:t>𝑟</m:t>
                        </m:r>
                      </m:e>
                      <m:sub>
                        <m:r>
                          <a:rPr lang="en-US" b="0" i="1" dirty="0" smtClean="0">
                            <a:latin typeface="Cambria Math"/>
                          </a:rPr>
                          <m:t>0</m:t>
                        </m:r>
                      </m:sub>
                    </m:sSub>
                    <m:r>
                      <a:rPr lang="en-US" b="0" i="1" dirty="0" smtClean="0">
                        <a:latin typeface="Cambria Math"/>
                      </a:rPr>
                      <m:t>−</m:t>
                    </m:r>
                    <m:sSub>
                      <m:sSubPr>
                        <m:ctrlPr>
                          <a:rPr lang="en-US" b="0" i="1" dirty="0" smtClean="0">
                            <a:latin typeface="Cambria Math"/>
                          </a:rPr>
                        </m:ctrlPr>
                      </m:sSubPr>
                      <m:e>
                        <m:r>
                          <a:rPr lang="en-US" b="0" i="1" dirty="0" smtClean="0">
                            <a:latin typeface="Cambria Math"/>
                          </a:rPr>
                          <m:t>𝑟</m:t>
                        </m:r>
                      </m:e>
                      <m:sub>
                        <m:r>
                          <a:rPr lang="en-US" b="0" i="1" dirty="0" smtClean="0">
                            <a:latin typeface="Cambria Math"/>
                          </a:rPr>
                          <m:t>1</m:t>
                        </m:r>
                      </m:sub>
                    </m:sSub>
                  </m:oMath>
                </a14:m>
                <a:r>
                  <a:rPr lang="en-US" dirty="0" smtClean="0"/>
                  <a:t>)</a:t>
                </a:r>
              </a:p>
              <a:p>
                <a:pPr>
                  <a:buNone/>
                </a:pPr>
                <a:r>
                  <a:rPr lang="en-US" dirty="0" smtClean="0"/>
                  <a:t>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1</m:t>
                        </m:r>
                      </m:sub>
                    </m:sSub>
                    <m:sSub>
                      <m:sSubPr>
                        <m:ctrlPr>
                          <a:rPr lang="en-US" i="1">
                            <a:latin typeface="Cambria Math"/>
                          </a:rPr>
                        </m:ctrlPr>
                      </m:sSubPr>
                      <m:e>
                        <m:r>
                          <a:rPr lang="en-US" i="1">
                            <a:latin typeface="Cambria Math"/>
                          </a:rPr>
                          <m:t>𝑟</m:t>
                        </m:r>
                      </m:e>
                      <m:sub>
                        <m:r>
                          <a:rPr lang="en-US" i="1">
                            <a:latin typeface="Cambria Math"/>
                          </a:rPr>
                          <m:t>1</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2</m:t>
                        </m:r>
                      </m:sub>
                    </m:sSub>
                    <m:sSub>
                      <m:sSubPr>
                        <m:ctrlPr>
                          <a:rPr lang="en-US" i="1" smtClean="0">
                            <a:latin typeface="Cambria Math"/>
                          </a:rPr>
                        </m:ctrlPr>
                      </m:sSubPr>
                      <m:e>
                        <m:r>
                          <a:rPr lang="en-US" b="0" i="1" smtClean="0">
                            <a:latin typeface="Cambria Math"/>
                          </a:rPr>
                          <m:t>𝑟</m:t>
                        </m:r>
                      </m:e>
                      <m:sub>
                        <m:r>
                          <a:rPr lang="en-US" b="0" i="1" smtClean="0">
                            <a:latin typeface="Cambria Math"/>
                          </a:rPr>
                          <m:t>0</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2</m:t>
                        </m:r>
                      </m:sub>
                    </m:sSub>
                    <m:sSub>
                      <m:sSubPr>
                        <m:ctrlPr>
                          <a:rPr lang="en-US" i="1" smtClean="0">
                            <a:latin typeface="Cambria Math"/>
                          </a:rPr>
                        </m:ctrlPr>
                      </m:sSubPr>
                      <m:e>
                        <m:r>
                          <a:rPr lang="en-US" b="0" i="1" smtClean="0">
                            <a:latin typeface="Cambria Math"/>
                          </a:rPr>
                          <m:t>𝑟</m:t>
                        </m:r>
                      </m:e>
                      <m:sub>
                        <m:r>
                          <a:rPr lang="en-US" b="0" i="1" smtClean="0">
                            <a:latin typeface="Cambria Math"/>
                          </a:rPr>
                          <m:t>1</m:t>
                        </m:r>
                      </m:sub>
                    </m:sSub>
                  </m:oMath>
                </a14:m>
                <a:endParaRPr lang="en-US" dirty="0" smtClean="0"/>
              </a:p>
              <a:p>
                <a:pPr>
                  <a:buNone/>
                </a:pPr>
                <a:r>
                  <a:rPr lang="en-US" dirty="0" smtClean="0"/>
                  <a:t> </a:t>
                </a:r>
                <a14:m>
                  <m:oMath xmlns:m="http://schemas.openxmlformats.org/officeDocument/2006/math">
                    <m:sSub>
                      <m:sSubPr>
                        <m:ctrlPr>
                          <a:rPr lang="en-US" i="1" smtClean="0">
                            <a:latin typeface="Cambria Math"/>
                          </a:rPr>
                        </m:ctrlPr>
                      </m:sSubPr>
                      <m:e>
                        <m:r>
                          <a:rPr lang="en-US" b="0" i="1" smtClean="0">
                            <a:latin typeface="Cambria Math"/>
                          </a:rPr>
                          <m:t>𝑟</m:t>
                        </m:r>
                      </m:e>
                      <m:sub>
                        <m:r>
                          <a:rPr lang="en-US" b="0" i="1" smtClean="0">
                            <a:latin typeface="Cambria Math"/>
                          </a:rPr>
                          <m:t>1</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1 </m:t>
                        </m:r>
                      </m:sub>
                    </m:sSub>
                    <m:sSub>
                      <m:sSubPr>
                        <m:ctrlPr>
                          <a:rPr lang="en-US" i="1" dirty="0" smtClean="0">
                            <a:latin typeface="Cambria Math"/>
                          </a:rPr>
                        </m:ctrlPr>
                      </m:sSubPr>
                      <m:e>
                        <m:r>
                          <a:rPr lang="en-US" b="0" i="1" dirty="0" smtClean="0">
                            <a:latin typeface="Cambria Math"/>
                          </a:rPr>
                          <m:t>𝑟</m:t>
                        </m:r>
                      </m:e>
                      <m:sub>
                        <m:r>
                          <a:rPr lang="en-US" b="0" i="1" dirty="0" smtClean="0">
                            <a:latin typeface="Cambria Math"/>
                          </a:rPr>
                          <m:t>0</m:t>
                        </m:r>
                      </m:sub>
                    </m:sSub>
                  </m:oMath>
                </a14:m>
                <a:r>
                  <a:rPr lang="en-US" dirty="0" smtClean="0"/>
                  <a:t>/(</a:t>
                </a:r>
                <a14:m>
                  <m:oMath xmlns:m="http://schemas.openxmlformats.org/officeDocument/2006/math">
                    <m:sSub>
                      <m:sSubPr>
                        <m:ctrlPr>
                          <a:rPr lang="en-US" i="1" dirty="0" smtClean="0">
                            <a:latin typeface="Cambria Math"/>
                          </a:rPr>
                        </m:ctrlPr>
                      </m:sSubPr>
                      <m:e>
                        <m:r>
                          <a:rPr lang="en-US" b="0" i="1" dirty="0" smtClean="0">
                            <a:latin typeface="Cambria Math"/>
                          </a:rPr>
                          <m:t>𝑚</m:t>
                        </m:r>
                      </m:e>
                      <m:sub>
                        <m:r>
                          <a:rPr lang="en-US" b="0" i="1" dirty="0" smtClean="0">
                            <a:latin typeface="Cambria Math"/>
                          </a:rPr>
                          <m:t>1</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2</m:t>
                        </m:r>
                      </m:sub>
                    </m:sSub>
                  </m:oMath>
                </a14:m>
                <a:r>
                  <a:rPr lang="en-US" dirty="0" smtClean="0"/>
                  <a:t> )……………(4a)</a:t>
                </a:r>
              </a:p>
              <a:p>
                <a:pPr>
                  <a:buNone/>
                </a:pPr>
                <a:r>
                  <a:rPr lang="en-US" dirty="0" smtClean="0"/>
                  <a:t> Similarly,</a:t>
                </a:r>
                <a14:m>
                  <m:oMath xmlns:m="http://schemas.openxmlformats.org/officeDocument/2006/math">
                    <m:sSub>
                      <m:sSubPr>
                        <m:ctrlPr>
                          <a:rPr lang="en-US" i="1" smtClean="0">
                            <a:latin typeface="Cambria Math"/>
                          </a:rPr>
                        </m:ctrlPr>
                      </m:sSubPr>
                      <m:e>
                        <m:r>
                          <a:rPr lang="en-US" b="0" i="1" smtClean="0">
                            <a:latin typeface="Cambria Math"/>
                          </a:rPr>
                          <m:t>𝑟</m:t>
                        </m:r>
                      </m:e>
                      <m:sub>
                        <m:r>
                          <a:rPr lang="en-US" b="0" i="1" smtClean="0">
                            <a:latin typeface="Cambria Math"/>
                          </a:rPr>
                          <m:t>2</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1</m:t>
                        </m:r>
                      </m:sub>
                    </m:sSub>
                  </m:oMath>
                </a14:m>
                <a:r>
                  <a:rPr lang="en-US" dirty="0" smtClean="0"/>
                  <a:t> </a:t>
                </a:r>
                <a14:m>
                  <m:oMath xmlns:m="http://schemas.openxmlformats.org/officeDocument/2006/math">
                    <m:sSub>
                      <m:sSubPr>
                        <m:ctrlPr>
                          <a:rPr lang="en-US" i="1" dirty="0" smtClean="0">
                            <a:latin typeface="Cambria Math"/>
                          </a:rPr>
                        </m:ctrlPr>
                      </m:sSubPr>
                      <m:e>
                        <m:r>
                          <a:rPr lang="en-US" b="0" i="1" dirty="0" smtClean="0">
                            <a:latin typeface="Cambria Math"/>
                          </a:rPr>
                          <m:t>𝑟</m:t>
                        </m:r>
                      </m:e>
                      <m:sub>
                        <m:r>
                          <a:rPr lang="en-US" b="0" i="1" dirty="0" smtClean="0">
                            <a:latin typeface="Cambria Math"/>
                          </a:rPr>
                          <m:t>0</m:t>
                        </m:r>
                      </m:sub>
                    </m:sSub>
                  </m:oMath>
                </a14:m>
                <a:r>
                  <a:rPr lang="en-US" dirty="0" smtClean="0"/>
                  <a:t>/(</a:t>
                </a:r>
                <a:r>
                  <a:rPr lang="en-US" dirty="0"/>
                  <a:t>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1</m:t>
                        </m:r>
                      </m:sub>
                    </m:sSub>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𝑚</m:t>
                        </m:r>
                      </m:e>
                      <m:sub>
                        <m:r>
                          <a:rPr lang="en-US" b="0" i="1" smtClean="0">
                            <a:latin typeface="Cambria Math"/>
                          </a:rPr>
                          <m:t>2</m:t>
                        </m:r>
                      </m:sub>
                    </m:sSub>
                  </m:oMath>
                </a14:m>
                <a:r>
                  <a:rPr lang="en-US" dirty="0" smtClean="0"/>
                  <a:t>)……….(4b)</a:t>
                </a:r>
              </a:p>
              <a:p>
                <a:pPr>
                  <a:buNone/>
                </a:pPr>
                <a:r>
                  <a:rPr lang="en-US" dirty="0" smtClean="0"/>
                  <a:t> On substituting equation (4a) and (4b)in equation (3)</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09600"/>
                <a:ext cx="8229600" cy="5715000"/>
              </a:xfrm>
              <a:blipFill rotWithShape="1">
                <a:blip r:embed="rId2"/>
                <a:stretch>
                  <a:fillRect l="-1852" t="-1386"/>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609601"/>
                <a:ext cx="8229600" cy="5486400"/>
              </a:xfrm>
            </p:spPr>
            <p:txBody>
              <a:bodyPr/>
              <a:lstStyle/>
              <a:p>
                <a:pPr>
                  <a:buNone/>
                </a:pPr>
                <a:r>
                  <a:rPr lang="en-US" dirty="0" smtClean="0"/>
                  <a:t>   I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2 </m:t>
                        </m:r>
                      </m:sub>
                    </m:sSub>
                    <m:sSub>
                      <m:sSubPr>
                        <m:ctrlPr>
                          <a:rPr lang="en-US" i="1" dirty="0">
                            <a:latin typeface="Cambria Math"/>
                          </a:rPr>
                        </m:ctrlPr>
                      </m:sSubPr>
                      <m:e>
                        <m:r>
                          <a:rPr lang="en-US" i="1" dirty="0">
                            <a:latin typeface="Cambria Math"/>
                          </a:rPr>
                          <m:t>𝑟</m:t>
                        </m:r>
                      </m:e>
                      <m:sub>
                        <m:r>
                          <a:rPr lang="en-US" i="1" dirty="0">
                            <a:latin typeface="Cambria Math"/>
                          </a:rPr>
                          <m:t>0</m:t>
                        </m:r>
                      </m:sub>
                    </m:sSub>
                  </m:oMath>
                </a14:m>
                <a:r>
                  <a:rPr lang="en-US" dirty="0"/>
                  <a:t>/(</a:t>
                </a:r>
                <a14:m>
                  <m:oMath xmlns:m="http://schemas.openxmlformats.org/officeDocument/2006/math">
                    <m:sSub>
                      <m:sSubPr>
                        <m:ctrlPr>
                          <a:rPr lang="en-US" i="1" dirty="0">
                            <a:latin typeface="Cambria Math"/>
                          </a:rPr>
                        </m:ctrlPr>
                      </m:sSubPr>
                      <m:e>
                        <m:r>
                          <a:rPr lang="en-US" i="1" dirty="0">
                            <a:latin typeface="Cambria Math"/>
                          </a:rPr>
                          <m:t>𝑚</m:t>
                        </m:r>
                      </m:e>
                      <m:sub>
                        <m:r>
                          <a:rPr lang="en-US" i="1" dirty="0">
                            <a:latin typeface="Cambria Math"/>
                          </a:rPr>
                          <m:t>1</m:t>
                        </m:r>
                      </m:sub>
                    </m:sSub>
                  </m:oMath>
                </a14:m>
                <a:r>
                  <a:rPr lang="en-US" dirty="0"/>
                  <a:t>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m:t>
                        </m:r>
                      </m:sub>
                    </m:sSub>
                  </m:oMath>
                </a14:m>
                <a:r>
                  <a:rPr lang="en-US" dirty="0"/>
                  <a:t> </a:t>
                </a:r>
                <a:r>
                  <a:rPr lang="en-US" dirty="0" smtClean="0"/>
                  <a:t>)×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1 </m:t>
                        </m:r>
                      </m:sub>
                    </m:sSub>
                    <m:sSub>
                      <m:sSubPr>
                        <m:ctrlPr>
                          <a:rPr lang="en-US" i="1" dirty="0">
                            <a:latin typeface="Cambria Math"/>
                          </a:rPr>
                        </m:ctrlPr>
                      </m:sSubPr>
                      <m:e>
                        <m:r>
                          <a:rPr lang="en-US" i="1" dirty="0">
                            <a:latin typeface="Cambria Math"/>
                          </a:rPr>
                          <m:t>𝑟</m:t>
                        </m:r>
                      </m:e>
                      <m:sub>
                        <m:r>
                          <a:rPr lang="en-US" i="1" dirty="0">
                            <a:latin typeface="Cambria Math"/>
                          </a:rPr>
                          <m:t>0</m:t>
                        </m:r>
                      </m:sub>
                    </m:sSub>
                  </m:oMath>
                </a14:m>
                <a:r>
                  <a:rPr lang="en-US" dirty="0"/>
                  <a:t>/(</a:t>
                </a:r>
                <a14:m>
                  <m:oMath xmlns:m="http://schemas.openxmlformats.org/officeDocument/2006/math">
                    <m:sSub>
                      <m:sSubPr>
                        <m:ctrlPr>
                          <a:rPr lang="en-US" i="1" dirty="0">
                            <a:latin typeface="Cambria Math"/>
                          </a:rPr>
                        </m:ctrlPr>
                      </m:sSubPr>
                      <m:e>
                        <m:r>
                          <a:rPr lang="en-US" i="1" dirty="0">
                            <a:latin typeface="Cambria Math"/>
                          </a:rPr>
                          <m:t>𝑚</m:t>
                        </m:r>
                      </m:e>
                      <m:sub>
                        <m:r>
                          <a:rPr lang="en-US" i="1" dirty="0">
                            <a:latin typeface="Cambria Math"/>
                          </a:rPr>
                          <m:t>1</m:t>
                        </m:r>
                      </m:sub>
                    </m:sSub>
                  </m:oMath>
                </a14:m>
                <a:r>
                  <a:rPr lang="en-US" dirty="0"/>
                  <a:t>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m:t>
                        </m:r>
                      </m:sub>
                    </m:sSub>
                  </m:oMath>
                </a14:m>
                <a:r>
                  <a:rPr lang="en-US" dirty="0"/>
                  <a:t> </a:t>
                </a:r>
                <a:r>
                  <a:rPr lang="en-US" dirty="0" smtClean="0"/>
                  <a:t>)×(</a:t>
                </a:r>
                <a14:m>
                  <m:oMath xmlns:m="http://schemas.openxmlformats.org/officeDocument/2006/math">
                    <m:sSub>
                      <m:sSubPr>
                        <m:ctrlPr>
                          <a:rPr lang="en-US" i="1" dirty="0" smtClean="0">
                            <a:latin typeface="Cambria Math"/>
                          </a:rPr>
                        </m:ctrlPr>
                      </m:sSubPr>
                      <m:e>
                        <m:r>
                          <a:rPr lang="en-US" b="0" i="1" dirty="0" smtClean="0">
                            <a:latin typeface="Cambria Math"/>
                          </a:rPr>
                          <m:t>𝑚</m:t>
                        </m:r>
                      </m:e>
                      <m:sub>
                        <m:r>
                          <a:rPr lang="en-US" b="0" i="1" dirty="0" smtClean="0">
                            <a:latin typeface="Cambria Math"/>
                          </a:rPr>
                          <m:t>1</m:t>
                        </m:r>
                      </m:sub>
                    </m:sSub>
                  </m:oMath>
                </a14:m>
                <a:r>
                  <a:rPr lang="en-US" dirty="0" smtClean="0"/>
                  <a:t>+ </a:t>
                </a:r>
                <a14:m>
                  <m:oMath xmlns:m="http://schemas.openxmlformats.org/officeDocument/2006/math">
                    <m:sSub>
                      <m:sSubPr>
                        <m:ctrlPr>
                          <a:rPr lang="en-US" i="1" dirty="0" smtClean="0">
                            <a:latin typeface="Cambria Math"/>
                          </a:rPr>
                        </m:ctrlPr>
                      </m:sSubPr>
                      <m:e>
                        <m:r>
                          <a:rPr lang="en-US" b="0" i="1" dirty="0" smtClean="0">
                            <a:latin typeface="Cambria Math"/>
                          </a:rPr>
                          <m:t>𝑚</m:t>
                        </m:r>
                      </m:e>
                      <m:sub>
                        <m:r>
                          <a:rPr lang="en-US" b="0" i="1" dirty="0" smtClean="0">
                            <a:latin typeface="Cambria Math"/>
                          </a:rPr>
                          <m:t>2</m:t>
                        </m:r>
                      </m:sub>
                    </m:sSub>
                  </m:oMath>
                </a14:m>
                <a:r>
                  <a:rPr lang="en-US" dirty="0" smtClean="0"/>
                  <a:t>)</a:t>
                </a:r>
                <a:endParaRPr lang="en-US" dirty="0"/>
              </a:p>
              <a:p>
                <a:pPr>
                  <a:buNone/>
                </a:pPr>
                <a:r>
                  <a:rPr lang="en-US" dirty="0" smtClean="0"/>
                  <a:t>   = </a:t>
                </a:r>
                <a14:m>
                  <m:oMath xmlns:m="http://schemas.openxmlformats.org/officeDocument/2006/math">
                    <m:sSub>
                      <m:sSubPr>
                        <m:ctrlPr>
                          <a:rPr lang="en-US" sz="2400" i="1" smtClean="0">
                            <a:latin typeface="Cambria Math"/>
                          </a:rPr>
                        </m:ctrlPr>
                      </m:sSubPr>
                      <m:e>
                        <m:r>
                          <a:rPr lang="en-US" sz="2400" b="0" i="1" smtClean="0">
                            <a:latin typeface="Cambria Math"/>
                          </a:rPr>
                          <m:t>𝑚</m:t>
                        </m:r>
                      </m:e>
                      <m:sub>
                        <m:r>
                          <a:rPr lang="en-US" sz="2400" b="0" i="1" smtClean="0">
                            <a:latin typeface="Cambria Math"/>
                          </a:rPr>
                          <m:t>1</m:t>
                        </m:r>
                      </m:sub>
                    </m:sSub>
                    <m:sSub>
                      <m:sSubPr>
                        <m:ctrlPr>
                          <a:rPr lang="en-US" sz="2400" i="1" smtClean="0">
                            <a:latin typeface="Cambria Math"/>
                          </a:rPr>
                        </m:ctrlPr>
                      </m:sSubPr>
                      <m:e>
                        <m:r>
                          <a:rPr lang="en-US" sz="2400" b="0" i="1" smtClean="0">
                            <a:latin typeface="Cambria Math"/>
                          </a:rPr>
                          <m:t>𝑚</m:t>
                        </m:r>
                      </m:e>
                      <m:sub>
                        <m:r>
                          <a:rPr lang="en-US" sz="2400" b="0" i="1" smtClean="0">
                            <a:latin typeface="Cambria Math"/>
                          </a:rPr>
                          <m:t>2</m:t>
                        </m:r>
                      </m:sub>
                    </m:sSub>
                    <m:sSub>
                      <m:sSubPr>
                        <m:ctrlPr>
                          <a:rPr lang="en-US" sz="2400" i="1" smtClean="0">
                            <a:latin typeface="Cambria Math"/>
                          </a:rPr>
                        </m:ctrlPr>
                      </m:sSubPr>
                      <m:e>
                        <m:r>
                          <a:rPr lang="en-US" sz="2400" b="0" i="1" smtClean="0">
                            <a:latin typeface="Cambria Math"/>
                          </a:rPr>
                          <m:t>𝑟</m:t>
                        </m:r>
                        <m:r>
                          <a:rPr lang="en-US" sz="2400" b="0" i="1" smtClean="0">
                            <a:latin typeface="Cambria Math"/>
                          </a:rPr>
                          <m:t>2</m:t>
                        </m:r>
                      </m:e>
                      <m:sub>
                        <m:r>
                          <a:rPr lang="en-US" sz="2400" b="0" i="1" smtClean="0">
                            <a:latin typeface="Cambria Math"/>
                          </a:rPr>
                          <m:t>0</m:t>
                        </m:r>
                      </m:sub>
                    </m:sSub>
                  </m:oMath>
                </a14:m>
                <a:r>
                  <a:rPr lang="en-US" dirty="0" smtClean="0"/>
                  <a:t>/ (</a:t>
                </a:r>
                <a14:m>
                  <m:oMath xmlns:m="http://schemas.openxmlformats.org/officeDocument/2006/math">
                    <m:sSub>
                      <m:sSubPr>
                        <m:ctrlPr>
                          <a:rPr lang="en-US" i="1" dirty="0">
                            <a:latin typeface="Cambria Math"/>
                          </a:rPr>
                        </m:ctrlPr>
                      </m:sSubPr>
                      <m:e>
                        <m:r>
                          <a:rPr lang="en-US" i="1" dirty="0">
                            <a:latin typeface="Cambria Math"/>
                          </a:rPr>
                          <m:t>𝑚</m:t>
                        </m:r>
                      </m:e>
                      <m:sub>
                        <m:r>
                          <a:rPr lang="en-US" i="1" dirty="0">
                            <a:latin typeface="Cambria Math"/>
                          </a:rPr>
                          <m:t>1</m:t>
                        </m:r>
                      </m:sub>
                    </m:sSub>
                  </m:oMath>
                </a14:m>
                <a:r>
                  <a:rPr lang="en-US" dirty="0"/>
                  <a:t>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m:t>
                        </m:r>
                      </m:sub>
                    </m:sSub>
                  </m:oMath>
                </a14:m>
                <a:r>
                  <a:rPr lang="en-US" dirty="0" smtClean="0"/>
                  <a:t>)2 × </a:t>
                </a:r>
                <a14:m>
                  <m:oMath xmlns:m="http://schemas.openxmlformats.org/officeDocument/2006/math">
                    <m:sSub>
                      <m:sSubPr>
                        <m:ctrlPr>
                          <a:rPr lang="en-US" i="1" dirty="0">
                            <a:latin typeface="Cambria Math"/>
                          </a:rPr>
                        </m:ctrlPr>
                      </m:sSubPr>
                      <m:e>
                        <m:r>
                          <a:rPr lang="en-US" i="1" dirty="0">
                            <a:latin typeface="Cambria Math"/>
                          </a:rPr>
                          <m:t>𝑚</m:t>
                        </m:r>
                      </m:e>
                      <m:sub>
                        <m:r>
                          <a:rPr lang="en-US" i="1" dirty="0">
                            <a:latin typeface="Cambria Math"/>
                          </a:rPr>
                          <m:t>1</m:t>
                        </m:r>
                      </m:sub>
                    </m:sSub>
                  </m:oMath>
                </a14:m>
                <a:r>
                  <a:rPr lang="en-US" dirty="0"/>
                  <a:t>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m:t>
                        </m:r>
                      </m:sub>
                    </m:sSub>
                  </m:oMath>
                </a14:m>
                <a:endParaRPr lang="en-US" dirty="0" smtClean="0"/>
              </a:p>
              <a:p>
                <a:pPr>
                  <a:buNone/>
                </a:pPr>
                <a:r>
                  <a:rPr lang="en-US" dirty="0" smtClean="0"/>
                  <a:t>  I   =</a:t>
                </a:r>
                <a:r>
                  <a:rPr lang="en-US" dirty="0"/>
                  <a:t>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1</m:t>
                        </m:r>
                      </m:sub>
                    </m:sSub>
                    <m:sSub>
                      <m:sSubPr>
                        <m:ctrlPr>
                          <a:rPr lang="en-US" i="1">
                            <a:latin typeface="Cambria Math"/>
                          </a:rPr>
                        </m:ctrlPr>
                      </m:sSubPr>
                      <m:e>
                        <m:r>
                          <a:rPr lang="en-US" i="1">
                            <a:latin typeface="Cambria Math"/>
                          </a:rPr>
                          <m:t>𝑚</m:t>
                        </m:r>
                      </m:e>
                      <m:sub>
                        <m:r>
                          <a:rPr lang="en-US" i="1">
                            <a:latin typeface="Cambria Math"/>
                          </a:rPr>
                          <m:t>2</m:t>
                        </m:r>
                      </m:sub>
                    </m:sSub>
                  </m:oMath>
                </a14:m>
                <a:r>
                  <a:rPr lang="en-US" dirty="0"/>
                  <a:t>/ (</a:t>
                </a:r>
                <a14:m>
                  <m:oMath xmlns:m="http://schemas.openxmlformats.org/officeDocument/2006/math">
                    <m:sSub>
                      <m:sSubPr>
                        <m:ctrlPr>
                          <a:rPr lang="en-US" i="1" dirty="0">
                            <a:latin typeface="Cambria Math"/>
                          </a:rPr>
                        </m:ctrlPr>
                      </m:sSubPr>
                      <m:e>
                        <m:r>
                          <a:rPr lang="en-US" i="1" dirty="0">
                            <a:latin typeface="Cambria Math"/>
                          </a:rPr>
                          <m:t>𝑚</m:t>
                        </m:r>
                      </m:e>
                      <m:sub>
                        <m:r>
                          <a:rPr lang="en-US" i="1" dirty="0">
                            <a:latin typeface="Cambria Math"/>
                          </a:rPr>
                          <m:t>1</m:t>
                        </m:r>
                      </m:sub>
                    </m:sSub>
                  </m:oMath>
                </a14:m>
                <a:r>
                  <a:rPr lang="en-US" dirty="0"/>
                  <a:t> + </a:t>
                </a:r>
                <a14:m>
                  <m:oMath xmlns:m="http://schemas.openxmlformats.org/officeDocument/2006/math">
                    <m:sSub>
                      <m:sSubPr>
                        <m:ctrlPr>
                          <a:rPr lang="en-US" i="1">
                            <a:latin typeface="Cambria Math"/>
                          </a:rPr>
                        </m:ctrlPr>
                      </m:sSubPr>
                      <m:e>
                        <m:r>
                          <a:rPr lang="en-US" i="1">
                            <a:latin typeface="Cambria Math"/>
                          </a:rPr>
                          <m:t>𝑚</m:t>
                        </m:r>
                      </m:e>
                      <m:sub>
                        <m:r>
                          <a:rPr lang="en-US" i="1">
                            <a:latin typeface="Cambria Math"/>
                          </a:rPr>
                          <m:t>2</m:t>
                        </m:r>
                      </m:sub>
                    </m:sSub>
                  </m:oMath>
                </a14:m>
                <a:r>
                  <a:rPr lang="en-US" dirty="0"/>
                  <a:t>)</a:t>
                </a:r>
                <a:r>
                  <a:rPr lang="en-US" dirty="0" smtClean="0"/>
                  <a:t> ×r20</a:t>
                </a:r>
              </a:p>
              <a:p>
                <a:pPr>
                  <a:buNone/>
                </a:pPr>
                <a14:m>
                  <m:oMathPara xmlns:m="http://schemas.openxmlformats.org/officeDocument/2006/math">
                    <m:oMathParaPr>
                      <m:jc m:val="centerGroup"/>
                    </m:oMathParaPr>
                    <m:oMath xmlns:m="http://schemas.openxmlformats.org/officeDocument/2006/math">
                      <a:fld id="{47959289-6205-4FFE-9465-80FF1F498047}" type="mathplaceholder">
                        <a:rPr lang="en-US" i="1" smtClean="0">
                          <a:latin typeface="Cambria Math"/>
                        </a:rPr>
                        <a:t>Type equation here.</a:t>
                      </a:fld>
                    </m:oMath>
                  </m:oMathPara>
                </a14:m>
                <a:endParaRPr lang="en-US" dirty="0" smtClean="0"/>
              </a:p>
              <a:p>
                <a:pPr>
                  <a:buNone/>
                </a:pPr>
                <a:r>
                  <a:rPr lang="en-US" dirty="0" smtClean="0"/>
                  <a:t>  I =µ</a:t>
                </a:r>
                <a14:m>
                  <m:oMath xmlns:m="http://schemas.openxmlformats.org/officeDocument/2006/math">
                    <m:sSub>
                      <m:sSubPr>
                        <m:ctrlPr>
                          <a:rPr lang="en-US" i="1" smtClean="0">
                            <a:latin typeface="Cambria Math"/>
                          </a:rPr>
                        </m:ctrlPr>
                      </m:sSubPr>
                      <m:e>
                        <m:r>
                          <a:rPr lang="en-US" b="0" i="1" smtClean="0">
                            <a:latin typeface="Cambria Math"/>
                          </a:rPr>
                          <m:t>𝑟</m:t>
                        </m:r>
                        <m:r>
                          <a:rPr lang="en-US" b="0" i="1" smtClean="0">
                            <a:latin typeface="Cambria Math"/>
                          </a:rPr>
                          <m:t>2</m:t>
                        </m:r>
                      </m:e>
                      <m:sub>
                        <m:r>
                          <a:rPr lang="en-US" b="0" i="1" smtClean="0">
                            <a:latin typeface="Cambria Math"/>
                          </a:rPr>
                          <m:t>0</m:t>
                        </m:r>
                      </m:sub>
                    </m:sSub>
                  </m:oMath>
                </a14:m>
                <a:r>
                  <a:rPr lang="en-US" dirty="0" smtClean="0"/>
                  <a:t>  ……………….(5)</a:t>
                </a:r>
              </a:p>
              <a:p>
                <a:pPr>
                  <a:buNone/>
                </a:pPr>
                <a:r>
                  <a:rPr lang="en-US" dirty="0" smtClean="0"/>
                  <a:t>  Where,µ is called the reduced mass of molecule  and </a:t>
                </a:r>
                <a14:m>
                  <m:oMath xmlns:m="http://schemas.openxmlformats.org/officeDocument/2006/math">
                    <m:sSub>
                      <m:sSubPr>
                        <m:ctrlPr>
                          <a:rPr lang="en-US" i="1" smtClean="0">
                            <a:latin typeface="Cambria Math"/>
                          </a:rPr>
                        </m:ctrlPr>
                      </m:sSubPr>
                      <m:e>
                        <m:r>
                          <a:rPr lang="en-US" b="0" i="1" smtClean="0">
                            <a:latin typeface="Cambria Math"/>
                          </a:rPr>
                          <m:t>𝑟</m:t>
                        </m:r>
                      </m:e>
                      <m:sub>
                        <m:r>
                          <a:rPr lang="en-US" b="0" i="1" smtClean="0">
                            <a:latin typeface="Cambria Math"/>
                          </a:rPr>
                          <m:t>0</m:t>
                        </m:r>
                      </m:sub>
                    </m:sSub>
                  </m:oMath>
                </a14:m>
                <a:r>
                  <a:rPr lang="en-US" dirty="0" smtClean="0"/>
                  <a:t>is the bond length.</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609601"/>
                <a:ext cx="8229600" cy="5486400"/>
              </a:xfrm>
              <a:blipFill rotWithShape="1">
                <a:blip r:embed="rId2"/>
                <a:stretch>
                  <a:fillRect l="-1926" t="-1333" r="-296"/>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391400" cy="1143000"/>
          </a:xfrm>
        </p:spPr>
        <p:txBody>
          <a:bodyPr>
            <a:normAutofit fontScale="90000"/>
          </a:bodyPr>
          <a:lstStyle/>
          <a:p>
            <a:r>
              <a:rPr lang="en-US" dirty="0" smtClean="0">
                <a:solidFill>
                  <a:srgbClr val="FF0000"/>
                </a:solidFill>
              </a:rPr>
              <a:t>Energy Levels of Rigid Rotator:</a:t>
            </a:r>
            <a:br>
              <a:rPr lang="en-US" dirty="0" smtClean="0">
                <a:solidFill>
                  <a:srgbClr val="FF0000"/>
                </a:solidFill>
              </a:rPr>
            </a:br>
            <a:r>
              <a:rPr lang="en-US" dirty="0" smtClean="0">
                <a:solidFill>
                  <a:srgbClr val="FF0000"/>
                </a:solidFill>
              </a:rPr>
              <a:t>(</a:t>
            </a:r>
            <a:r>
              <a:rPr lang="en-US" dirty="0" err="1" smtClean="0">
                <a:solidFill>
                  <a:srgbClr val="FF0000"/>
                </a:solidFill>
              </a:rPr>
              <a:t>Semiclassical</a:t>
            </a:r>
            <a:r>
              <a:rPr lang="en-US" dirty="0" smtClean="0">
                <a:solidFill>
                  <a:srgbClr val="FF0000"/>
                </a:solidFill>
              </a:rPr>
              <a:t> –principle)</a:t>
            </a:r>
            <a:endParaRPr lang="en-US"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smtClean="0"/>
                  <a:t>The kinetic energy of rotation of rigid rotator is given as,</a:t>
                </a:r>
              </a:p>
              <a:p>
                <a:pPr>
                  <a:buNone/>
                </a:pPr>
                <a14:m>
                  <m:oMath xmlns:m="http://schemas.openxmlformats.org/officeDocument/2006/math">
                    <m:sSub>
                      <m:sSubPr>
                        <m:ctrlPr>
                          <a:rPr lang="en-US" i="1" dirty="0">
                            <a:latin typeface="Cambria Math"/>
                          </a:rPr>
                        </m:ctrlPr>
                      </m:sSubPr>
                      <m:e>
                        <m:r>
                          <a:rPr lang="en-US" i="1" dirty="0" err="1">
                            <a:latin typeface="Cambria Math"/>
                          </a:rPr>
                          <m:t>𝐸</m:t>
                        </m:r>
                      </m:e>
                      <m:sub>
                        <m:r>
                          <a:rPr lang="en-US" i="1" dirty="0" err="1">
                            <a:latin typeface="Cambria Math"/>
                          </a:rPr>
                          <m:t>𝑟𝑜𝑡</m:t>
                        </m:r>
                      </m:sub>
                    </m:sSub>
                    <m:r>
                      <a:rPr lang="en-US" i="1" dirty="0">
                        <a:latin typeface="Cambria Math"/>
                      </a:rPr>
                      <m:t>=</m:t>
                    </m:r>
                    <m:f>
                      <m:fPr>
                        <m:ctrlPr>
                          <a:rPr lang="en-US" i="1" dirty="0">
                            <a:latin typeface="Cambria Math"/>
                          </a:rPr>
                        </m:ctrlPr>
                      </m:fPr>
                      <m:num>
                        <m:r>
                          <a:rPr lang="en-US" i="1" dirty="0">
                            <a:latin typeface="Cambria Math"/>
                          </a:rPr>
                          <m:t>1</m:t>
                        </m:r>
                      </m:num>
                      <m:den>
                        <m:r>
                          <a:rPr lang="en-US" i="1" dirty="0">
                            <a:latin typeface="Cambria Math"/>
                          </a:rPr>
                          <m:t>2</m:t>
                        </m:r>
                      </m:den>
                    </m:f>
                    <m:sSub>
                      <m:sSubPr>
                        <m:ctrlPr>
                          <a:rPr lang="en-US" i="1" dirty="0">
                            <a:latin typeface="Cambria Math"/>
                          </a:rPr>
                        </m:ctrlPr>
                      </m:sSubPr>
                      <m:e>
                        <m:r>
                          <a:rPr lang="en-US" i="1" dirty="0">
                            <a:latin typeface="Cambria Math"/>
                          </a:rPr>
                          <m:t>𝑚</m:t>
                        </m:r>
                      </m:e>
                      <m:sub>
                        <m:r>
                          <a:rPr lang="en-US" i="1" dirty="0">
                            <a:latin typeface="Cambria Math"/>
                          </a:rPr>
                          <m:t>1</m:t>
                        </m:r>
                      </m:sub>
                    </m:sSub>
                    <m:sSubSup>
                      <m:sSubSupPr>
                        <m:ctrlPr>
                          <a:rPr lang="en-US" i="1" dirty="0">
                            <a:latin typeface="Cambria Math"/>
                          </a:rPr>
                        </m:ctrlPr>
                      </m:sSubSupPr>
                      <m:e>
                        <m:r>
                          <a:rPr lang="en-US" i="1" dirty="0">
                            <a:latin typeface="Cambria Math"/>
                          </a:rPr>
                          <m:t>𝑣</m:t>
                        </m:r>
                      </m:e>
                      <m:sub>
                        <m:r>
                          <a:rPr lang="en-US" i="1" dirty="0">
                            <a:latin typeface="Cambria Math"/>
                          </a:rPr>
                          <m:t>1</m:t>
                        </m:r>
                      </m:sub>
                      <m:sup>
                        <m:r>
                          <a:rPr lang="en-US" i="1" dirty="0">
                            <a:latin typeface="Cambria Math"/>
                          </a:rPr>
                          <m:t>2</m:t>
                        </m:r>
                      </m:sup>
                    </m:sSubSup>
                    <m:r>
                      <a:rPr lang="en-US" i="1" dirty="0">
                        <a:latin typeface="Cambria Math"/>
                      </a:rPr>
                      <m:t>+</m:t>
                    </m:r>
                    <m:f>
                      <m:fPr>
                        <m:ctrlPr>
                          <a:rPr lang="en-US" i="1" dirty="0">
                            <a:latin typeface="Cambria Math"/>
                          </a:rPr>
                        </m:ctrlPr>
                      </m:fPr>
                      <m:num>
                        <m:r>
                          <a:rPr lang="en-US" i="1" dirty="0">
                            <a:latin typeface="Cambria Math"/>
                          </a:rPr>
                          <m:t>1</m:t>
                        </m:r>
                      </m:num>
                      <m:den>
                        <m:r>
                          <a:rPr lang="en-US" i="1" dirty="0">
                            <a:latin typeface="Cambria Math"/>
                          </a:rPr>
                          <m:t>2</m:t>
                        </m:r>
                      </m:den>
                    </m:f>
                    <m:sSub>
                      <m:sSubPr>
                        <m:ctrlPr>
                          <a:rPr lang="en-US" i="1" dirty="0">
                            <a:latin typeface="Cambria Math"/>
                          </a:rPr>
                        </m:ctrlPr>
                      </m:sSubPr>
                      <m:e>
                        <m:r>
                          <a:rPr lang="en-US" i="1" dirty="0">
                            <a:latin typeface="Cambria Math"/>
                          </a:rPr>
                          <m:t>𝑚</m:t>
                        </m:r>
                      </m:e>
                      <m:sub>
                        <m:r>
                          <a:rPr lang="en-US" i="1" dirty="0">
                            <a:latin typeface="Cambria Math"/>
                          </a:rPr>
                          <m:t>2</m:t>
                        </m:r>
                      </m:sub>
                    </m:sSub>
                    <m:sSubSup>
                      <m:sSubSupPr>
                        <m:ctrlPr>
                          <a:rPr lang="en-US" i="1" dirty="0">
                            <a:latin typeface="Cambria Math"/>
                          </a:rPr>
                        </m:ctrlPr>
                      </m:sSubSupPr>
                      <m:e>
                        <m:r>
                          <a:rPr lang="en-US" i="1" dirty="0">
                            <a:latin typeface="Cambria Math"/>
                          </a:rPr>
                          <m:t>𝑣</m:t>
                        </m:r>
                      </m:e>
                      <m:sub>
                        <m:r>
                          <a:rPr lang="en-US" i="1" dirty="0">
                            <a:latin typeface="Cambria Math"/>
                          </a:rPr>
                          <m:t>2</m:t>
                        </m:r>
                      </m:sub>
                      <m:sup>
                        <m:r>
                          <a:rPr lang="en-US" i="1" dirty="0">
                            <a:latin typeface="Cambria Math"/>
                          </a:rPr>
                          <m:t>2</m:t>
                        </m:r>
                      </m:sup>
                    </m:sSubSup>
                  </m:oMath>
                </a14:m>
                <a:r>
                  <a:rPr lang="en-US" dirty="0"/>
                  <a:t> </a:t>
                </a:r>
              </a:p>
              <a:p>
                <a:r>
                  <a:rPr lang="en-US" dirty="0" smtClean="0"/>
                  <a:t>Where ,V1 and  V2 are linear velocities of masses m1 and m2.</a:t>
                </a:r>
              </a:p>
              <a:p>
                <a:r>
                  <a:rPr lang="en-US" dirty="0" smtClean="0"/>
                  <a:t>The angular velocity of rigid rotator is given as,</a:t>
                </a:r>
              </a:p>
              <a:p>
                <a:r>
                  <a:rPr lang="az-Cyrl-AZ" dirty="0" smtClean="0"/>
                  <a:t>ѡ</a:t>
                </a:r>
                <a:r>
                  <a:rPr lang="en-US" dirty="0" smtClean="0"/>
                  <a:t> =       ;</a:t>
                </a:r>
              </a:p>
              <a:p>
                <a:r>
                  <a:rPr lang="en-US" dirty="0" smtClean="0"/>
                  <a:t>V=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830" r="-2889" b="-11590"/>
                </a:stretch>
              </a:blipFill>
            </p:spPr>
            <p:txBody>
              <a:bodyPr/>
              <a:lstStyle/>
              <a:p>
                <a:r>
                  <a:rPr lang="en-US">
                    <a:noFill/>
                  </a:rPr>
                  <a:t> </a:t>
                </a:r>
              </a:p>
            </p:txBody>
          </p:sp>
        </mc:Fallback>
      </mc:AlternateContent>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1" name="Rectangle 9"/>
          <p:cNvSpPr>
            <a:spLocks noChangeArrowheads="1"/>
          </p:cNvSpPr>
          <p:nvPr/>
        </p:nvSpPr>
        <p:spPr bwMode="auto">
          <a:xfrm>
            <a:off x="0" y="342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4" name="Rectangle 12"/>
          <p:cNvSpPr>
            <a:spLocks noChangeArrowheads="1"/>
          </p:cNvSpPr>
          <p:nvPr/>
        </p:nvSpPr>
        <p:spPr bwMode="auto">
          <a:xfrm>
            <a:off x="0" y="314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85"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828800" y="5029200"/>
            <a:ext cx="152400" cy="628650"/>
          </a:xfrm>
          <a:prstGeom prst="rect">
            <a:avLst/>
          </a:prstGeom>
          <a:noFill/>
        </p:spPr>
      </p:pic>
      <p:sp>
        <p:nvSpPr>
          <p:cNvPr id="308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87" name="Picture 1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flipH="1">
            <a:off x="1676400" y="5715000"/>
            <a:ext cx="228600" cy="410308"/>
          </a:xfrm>
          <a:prstGeom prst="rect">
            <a:avLst/>
          </a:prstGeom>
          <a:noFill/>
        </p:spPr>
      </p:pic>
      <p:sp>
        <p:nvSpPr>
          <p:cNvPr id="3089" name="Rectangle 17"/>
          <p:cNvSpPr>
            <a:spLocks noChangeArrowheads="1"/>
          </p:cNvSpPr>
          <p:nvPr/>
        </p:nvSpPr>
        <p:spPr bwMode="auto">
          <a:xfrm>
            <a:off x="0" y="333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r>
            <a:b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1"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93"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95"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609600"/>
                <a:ext cx="8229600" cy="6096000"/>
              </a:xfrm>
            </p:spPr>
            <p:txBody>
              <a:bodyPr>
                <a:normAutofit fontScale="92500"/>
              </a:bodyPr>
              <a:lstStyle/>
              <a:p>
                <a:pPr>
                  <a:buNone/>
                </a:pPr>
                <a14:m>
                  <m:oMath xmlns:m="http://schemas.openxmlformats.org/officeDocument/2006/math">
                    <m:r>
                      <a:rPr lang="en-US" i="1" dirty="0" smtClean="0">
                        <a:latin typeface="Cambria Math"/>
                      </a:rPr>
                      <m:t>= 1/2</m:t>
                    </m:r>
                    <m:r>
                      <a:rPr lang="az-Cyrl-AZ" i="1" dirty="0" smtClean="0">
                        <a:latin typeface="Cambria Math"/>
                      </a:rPr>
                      <m:t>Ѡ</m:t>
                    </m:r>
                    <m:r>
                      <a:rPr lang="en-US" i="1" dirty="0" smtClean="0">
                        <a:latin typeface="Cambria Math"/>
                      </a:rPr>
                      <m:t>2(</m:t>
                    </m:r>
                    <m:r>
                      <a:rPr lang="en-US" i="1" dirty="0" smtClean="0">
                        <a:latin typeface="Cambria Math"/>
                      </a:rPr>
                      <m:t>𝑚</m:t>
                    </m:r>
                    <m:r>
                      <a:rPr lang="en-US" i="1" dirty="0" smtClean="0">
                        <a:latin typeface="Cambria Math"/>
                      </a:rPr>
                      <m:t>1</m:t>
                    </m:r>
                    <m:r>
                      <a:rPr lang="en-US" i="1" dirty="0" smtClean="0">
                        <a:latin typeface="Cambria Math"/>
                      </a:rPr>
                      <m:t>𝑟</m:t>
                    </m:r>
                    <m:r>
                      <a:rPr lang="en-US" i="1" dirty="0" smtClean="0">
                        <a:latin typeface="Cambria Math"/>
                      </a:rPr>
                      <m:t>12 + </m:t>
                    </m:r>
                    <m:r>
                      <a:rPr lang="en-US" i="1" dirty="0" smtClean="0">
                        <a:latin typeface="Cambria Math"/>
                      </a:rPr>
                      <m:t>𝑚</m:t>
                    </m:r>
                    <m:r>
                      <a:rPr lang="en-US" i="1" dirty="0" smtClean="0">
                        <a:latin typeface="Cambria Math"/>
                      </a:rPr>
                      <m:t>2</m:t>
                    </m:r>
                    <m:r>
                      <a:rPr lang="en-US" i="1" dirty="0" smtClean="0">
                        <a:latin typeface="Cambria Math"/>
                      </a:rPr>
                      <m:t>𝑟</m:t>
                    </m:r>
                    <m:r>
                      <a:rPr lang="en-US" i="1" dirty="0" smtClean="0">
                        <a:latin typeface="Cambria Math"/>
                      </a:rPr>
                      <m:t>22)</m:t>
                    </m:r>
                  </m:oMath>
                </a14:m>
                <a:r>
                  <a:rPr lang="en-US" dirty="0" smtClean="0"/>
                  <a:t> </a:t>
                </a:r>
              </a:p>
              <a:p>
                <a:pPr>
                  <a:buNone/>
                </a:pPr>
                <a14:m>
                  <m:oMathPara xmlns:m="http://schemas.openxmlformats.org/officeDocument/2006/math">
                    <m:oMathParaPr>
                      <m:jc m:val="centerGroup"/>
                    </m:oMathParaPr>
                    <m:oMath xmlns:m="http://schemas.openxmlformats.org/officeDocument/2006/math">
                      <m:r>
                        <a:rPr lang="en-US" i="1" dirty="0" smtClean="0">
                          <a:latin typeface="Cambria Math"/>
                        </a:rPr>
                        <m:t>      </m:t>
                      </m:r>
                      <m:r>
                        <a:rPr lang="en-US" i="1" dirty="0" err="1" smtClean="0">
                          <a:latin typeface="Cambria Math"/>
                        </a:rPr>
                        <m:t>𝐸𝑟𝑜𝑡</m:t>
                      </m:r>
                      <m:r>
                        <a:rPr lang="en-US" i="1" dirty="0" smtClean="0">
                          <a:latin typeface="Cambria Math"/>
                        </a:rPr>
                        <m:t>  =1/2</m:t>
                      </m:r>
                      <m:r>
                        <a:rPr lang="en-US" i="1" dirty="0" smtClean="0">
                          <a:latin typeface="Cambria Math"/>
                        </a:rPr>
                        <m:t>𝐼</m:t>
                      </m:r>
                      <m:r>
                        <a:rPr lang="az-Cyrl-AZ" i="1" dirty="0" smtClean="0">
                          <a:latin typeface="Cambria Math"/>
                        </a:rPr>
                        <m:t>Ѡ</m:t>
                      </m:r>
                      <m:r>
                        <a:rPr lang="en-US" i="1" dirty="0" smtClean="0">
                          <a:latin typeface="Cambria Math"/>
                        </a:rPr>
                        <m:t>2        [ </m:t>
                      </m:r>
                      <m:r>
                        <a:rPr lang="en-US" i="1" dirty="0" smtClean="0">
                          <a:latin typeface="Cambria Math"/>
                        </a:rPr>
                        <m:t>𝐼</m:t>
                      </m:r>
                      <m:r>
                        <a:rPr lang="en-US" i="1" dirty="0" smtClean="0">
                          <a:latin typeface="Cambria Math"/>
                        </a:rPr>
                        <m:t> =</m:t>
                      </m:r>
                      <m:r>
                        <a:rPr lang="en-US" i="1" dirty="0" smtClean="0">
                          <a:latin typeface="Cambria Math"/>
                        </a:rPr>
                        <m:t>𝑚</m:t>
                      </m:r>
                      <m:r>
                        <a:rPr lang="en-US" i="1" dirty="0" smtClean="0">
                          <a:latin typeface="Cambria Math"/>
                        </a:rPr>
                        <m:t>1</m:t>
                      </m:r>
                      <m:r>
                        <a:rPr lang="en-US" i="1" dirty="0" smtClean="0">
                          <a:latin typeface="Cambria Math"/>
                        </a:rPr>
                        <m:t>𝑟</m:t>
                      </m:r>
                      <m:r>
                        <a:rPr lang="en-US" i="1" dirty="0" smtClean="0">
                          <a:latin typeface="Cambria Math"/>
                        </a:rPr>
                        <m:t>12+</m:t>
                      </m:r>
                      <m:r>
                        <a:rPr lang="en-US" i="1" dirty="0" smtClean="0">
                          <a:latin typeface="Cambria Math"/>
                        </a:rPr>
                        <m:t>𝑚</m:t>
                      </m:r>
                      <m:r>
                        <a:rPr lang="en-US" i="1" dirty="0" smtClean="0">
                          <a:latin typeface="Cambria Math"/>
                        </a:rPr>
                        <m:t>2</m:t>
                      </m:r>
                      <m:r>
                        <a:rPr lang="en-US" i="1" dirty="0" smtClean="0">
                          <a:latin typeface="Cambria Math"/>
                        </a:rPr>
                        <m:t>𝑟</m:t>
                      </m:r>
                      <m:r>
                        <a:rPr lang="en-US" i="1" dirty="0" smtClean="0">
                          <a:latin typeface="Cambria Math"/>
                        </a:rPr>
                        <m:t>22]</m:t>
                      </m:r>
                    </m:oMath>
                  </m:oMathPara>
                </a14:m>
                <a:endParaRPr lang="en-US" dirty="0" smtClean="0"/>
              </a:p>
              <a:p>
                <a:pPr>
                  <a:buNone/>
                </a:pPr>
                <a:r>
                  <a:rPr lang="en-US" dirty="0" smtClean="0"/>
                  <a:t>    Since molecule is rigid </a:t>
                </a:r>
                <a:r>
                  <a:rPr lang="en-US" dirty="0" err="1" smtClean="0"/>
                  <a:t>rotator,the</a:t>
                </a:r>
                <a:r>
                  <a:rPr lang="en-US" dirty="0" smtClean="0"/>
                  <a:t> potential energy is </a:t>
                </a:r>
                <a:r>
                  <a:rPr lang="en-US" dirty="0" err="1" smtClean="0"/>
                  <a:t>zero.by</a:t>
                </a:r>
                <a:r>
                  <a:rPr lang="en-US" dirty="0" smtClean="0"/>
                  <a:t> using the Schrodinger wave equation ,the various rotational energy levels allowed to the rigid diatomic molecule are given by the expression,</a:t>
                </a:r>
              </a:p>
              <a:p>
                <a:pPr>
                  <a:buNone/>
                </a:pPr>
                <a:r>
                  <a:rPr lang="en-US" dirty="0" smtClean="0"/>
                  <a:t>     EJ  =  h2/8</a:t>
                </a:r>
                <a:r>
                  <a:rPr lang="el-GR" dirty="0" smtClean="0">
                    <a:latin typeface="Calibri"/>
                  </a:rPr>
                  <a:t>π</a:t>
                </a:r>
                <a:r>
                  <a:rPr lang="en-US" dirty="0" smtClean="0">
                    <a:latin typeface="Calibri"/>
                  </a:rPr>
                  <a:t>2</a:t>
                </a:r>
                <a:r>
                  <a:rPr lang="az-Cyrl-AZ" dirty="0" smtClean="0">
                    <a:latin typeface="Calibri"/>
                  </a:rPr>
                  <a:t>І</a:t>
                </a:r>
                <a:r>
                  <a:rPr lang="en-US" dirty="0" smtClean="0">
                    <a:latin typeface="Calibri"/>
                  </a:rPr>
                  <a:t> J(J+1) Joules</a:t>
                </a:r>
              </a:p>
              <a:p>
                <a:pPr>
                  <a:buNone/>
                </a:pPr>
                <a:r>
                  <a:rPr lang="en-US" dirty="0" smtClean="0">
                    <a:latin typeface="Calibri"/>
                  </a:rPr>
                  <a:t> Where J = 0,1,2,3,……is called the rotational quantum number.</a:t>
                </a:r>
              </a:p>
              <a:p>
                <a:pPr>
                  <a:buNone/>
                </a:pPr>
                <a:r>
                  <a:rPr lang="en-US" dirty="0" smtClean="0">
                    <a:latin typeface="Calibri"/>
                  </a:rPr>
                  <a:t> Where B = h/8</a:t>
                </a:r>
                <a:r>
                  <a:rPr lang="el-GR" dirty="0" smtClean="0">
                    <a:latin typeface="Calibri"/>
                  </a:rPr>
                  <a:t>π</a:t>
                </a:r>
                <a:r>
                  <a:rPr lang="en-US" dirty="0" smtClean="0">
                    <a:latin typeface="Calibri"/>
                  </a:rPr>
                  <a:t>2IC</a:t>
                </a:r>
              </a:p>
              <a:p>
                <a:pPr>
                  <a:buNone/>
                </a:pPr>
                <a:r>
                  <a:rPr lang="en-US" dirty="0" smtClean="0">
                    <a:latin typeface="Calibri"/>
                  </a:rPr>
                  <a:t> B is constant called rotational constant.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609600"/>
                <a:ext cx="8229600" cy="6096000"/>
              </a:xfrm>
              <a:blipFill rotWithShape="1">
                <a:blip r:embed="rId2"/>
                <a:stretch>
                  <a:fillRect l="-1778" t="-1200" b="-2200"/>
                </a:stretch>
              </a:blipFill>
            </p:spPr>
            <p:txBody>
              <a:bodyPr/>
              <a:lstStyle/>
              <a:p>
                <a:r>
                  <a:rPr lang="en-US">
                    <a:noFill/>
                  </a:rPr>
                  <a:t> </a:t>
                </a:r>
              </a:p>
            </p:txBody>
          </p:sp>
        </mc:Fallback>
      </mc:AlternateContent>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solidFill>
                  <a:srgbClr val="FF0000"/>
                </a:solidFill>
              </a:rPr>
              <a:t>Selection Rule:</a:t>
            </a:r>
            <a:endParaRPr lang="en-US"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A polar molecules having dipole moment are microwave active and shows rotational spectra but all transitions between any two rotational energy levels are not permissible.</a:t>
                </a:r>
              </a:p>
              <a:p>
                <a:r>
                  <a:rPr lang="en-US" dirty="0" smtClean="0"/>
                  <a:t>The quantum  mechanics permits only those transitions in which rotational quantum number increases or decreases by unity. This is called selection rule </a:t>
                </a:r>
                <a14:m>
                  <m:oMath xmlns:m="http://schemas.openxmlformats.org/officeDocument/2006/math">
                    <m:r>
                      <m:rPr>
                        <m:sty m:val="p"/>
                      </m:rPr>
                      <a:rPr lang="el-GR" i="0" dirty="0" smtClean="0">
                        <a:latin typeface="Cambria Math"/>
                      </a:rPr>
                      <m:t>Δ</m:t>
                    </m:r>
                    <m:r>
                      <a:rPr lang="az-Cyrl-AZ" i="1" dirty="0" smtClean="0">
                        <a:latin typeface="Cambria Math"/>
                      </a:rPr>
                      <m:t>Ј</m:t>
                    </m:r>
                    <m:r>
                      <a:rPr lang="en-US" i="1" dirty="0" smtClean="0">
                        <a:latin typeface="Cambria Math"/>
                      </a:rPr>
                      <m:t> = </m:t>
                    </m:r>
                    <m:r>
                      <a:rPr lang="en-US" b="0" i="1" dirty="0" smtClean="0">
                        <a:latin typeface="Cambria Math"/>
                      </a:rPr>
                      <m:t>±1     </m:t>
                    </m:r>
                    <m:r>
                      <a:rPr lang="en-US" i="1" dirty="0" smtClean="0">
                        <a:latin typeface="Cambria Math"/>
                      </a:rPr>
                      <m:t> </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Electromagnetic Radiation:</a:t>
            </a:r>
            <a:endParaRPr lang="en-US" dirty="0">
              <a:solidFill>
                <a:srgbClr val="FF0000"/>
              </a:solidFill>
            </a:endParaRPr>
          </a:p>
        </p:txBody>
      </p:sp>
      <p:sp>
        <p:nvSpPr>
          <p:cNvPr id="3" name="Content Placeholder 2"/>
          <p:cNvSpPr>
            <a:spLocks noGrp="1"/>
          </p:cNvSpPr>
          <p:nvPr>
            <p:ph idx="1"/>
          </p:nvPr>
        </p:nvSpPr>
        <p:spPr>
          <a:xfrm>
            <a:off x="457200" y="1143000"/>
            <a:ext cx="8229600" cy="5334000"/>
          </a:xfrm>
        </p:spPr>
        <p:txBody>
          <a:bodyPr>
            <a:normAutofit fontScale="85000" lnSpcReduction="10000"/>
          </a:bodyPr>
          <a:lstStyle/>
          <a:p>
            <a:pPr>
              <a:buNone/>
            </a:pPr>
            <a:r>
              <a:rPr lang="en-US" dirty="0" smtClean="0"/>
              <a:t>The </a:t>
            </a:r>
            <a:r>
              <a:rPr lang="en-US" dirty="0" err="1" smtClean="0"/>
              <a:t>electroromagnetic</a:t>
            </a:r>
            <a:r>
              <a:rPr lang="en-US" dirty="0" smtClean="0"/>
              <a:t> radiation requires no supporting medium to travel ,it readily passes in </a:t>
            </a:r>
            <a:r>
              <a:rPr lang="en-US" dirty="0" err="1" smtClean="0"/>
              <a:t>vaccum.For</a:t>
            </a:r>
            <a:r>
              <a:rPr lang="en-US" dirty="0" smtClean="0"/>
              <a:t> Ex. Visible light  which occupy a small region in a </a:t>
            </a:r>
            <a:r>
              <a:rPr lang="en-US" dirty="0" err="1" smtClean="0"/>
              <a:t>a</a:t>
            </a:r>
            <a:r>
              <a:rPr lang="en-US" dirty="0" smtClean="0"/>
              <a:t> </a:t>
            </a:r>
            <a:r>
              <a:rPr lang="en-US" dirty="0" err="1" smtClean="0"/>
              <a:t>spectrrum</a:t>
            </a:r>
            <a:r>
              <a:rPr lang="en-US" dirty="0" smtClean="0"/>
              <a:t> of electromagnetic radiation from gamma to radio region.</a:t>
            </a:r>
          </a:p>
          <a:p>
            <a:pPr>
              <a:buNone/>
            </a:pPr>
            <a:r>
              <a:rPr lang="en-US" dirty="0" smtClean="0"/>
              <a:t>It has  a dual nature  wave  and particle.</a:t>
            </a:r>
          </a:p>
          <a:p>
            <a:pPr>
              <a:buNone/>
            </a:pPr>
            <a:r>
              <a:rPr lang="en-US" dirty="0" smtClean="0">
                <a:solidFill>
                  <a:srgbClr val="FF0000"/>
                </a:solidFill>
              </a:rPr>
              <a:t>(</a:t>
            </a:r>
            <a:r>
              <a:rPr lang="en-US" dirty="0" err="1" smtClean="0">
                <a:solidFill>
                  <a:srgbClr val="FF0000"/>
                </a:solidFill>
              </a:rPr>
              <a:t>i</a:t>
            </a:r>
            <a:r>
              <a:rPr lang="en-US" dirty="0" smtClean="0">
                <a:solidFill>
                  <a:srgbClr val="FF0000"/>
                </a:solidFill>
              </a:rPr>
              <a:t>)Wave nature:</a:t>
            </a:r>
          </a:p>
          <a:p>
            <a:pPr>
              <a:buNone/>
            </a:pPr>
            <a:r>
              <a:rPr lang="en-US" dirty="0" smtClean="0"/>
              <a:t>     It is an alternating electrical and associated magnetic force field in space .thus an electromagnetic wave has an electrical and magnetic component. the two components oscillate in planes perpendicular to each other and perpendicular to the direction of propagation of radiation as shown in figure.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http://micro.magnet.fsu.edu/primer/java/electromagnetic/electromagneticjavafigure1.jpg"/>
          <p:cNvPicPr>
            <a:picLocks noGrp="1"/>
          </p:cNvPicPr>
          <p:nvPr>
            <p:ph idx="1"/>
          </p:nvPr>
        </p:nvPicPr>
        <p:blipFill>
          <a:blip r:embed="rId2"/>
          <a:srcRect/>
          <a:stretch>
            <a:fillRect/>
          </a:stretch>
        </p:blipFill>
        <p:spPr bwMode="auto">
          <a:xfrm>
            <a:off x="685800" y="762000"/>
            <a:ext cx="75438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smtClean="0">
                <a:solidFill>
                  <a:srgbClr val="FF0000"/>
                </a:solidFill>
              </a:rPr>
              <a:t>(</a:t>
            </a:r>
            <a:r>
              <a:rPr lang="en-US" dirty="0" err="1" smtClean="0">
                <a:solidFill>
                  <a:srgbClr val="FF0000"/>
                </a:solidFill>
              </a:rPr>
              <a:t>i</a:t>
            </a:r>
            <a:r>
              <a:rPr lang="en-US" dirty="0" smtClean="0">
                <a:solidFill>
                  <a:srgbClr val="FF0000"/>
                </a:solidFill>
              </a:rPr>
              <a:t>)Wavelength:</a:t>
            </a:r>
          </a:p>
          <a:p>
            <a:pPr>
              <a:buNone/>
            </a:pPr>
            <a:r>
              <a:rPr lang="en-US" dirty="0" smtClean="0"/>
              <a:t> It is the distance between two successive maxima (crest) or minima (trough)on electromagnetic </a:t>
            </a:r>
            <a:r>
              <a:rPr lang="en-US" dirty="0" err="1" smtClean="0"/>
              <a:t>wave.It</a:t>
            </a:r>
            <a:r>
              <a:rPr lang="en-US" dirty="0" smtClean="0"/>
              <a:t> is denoted by ‘ </a:t>
            </a:r>
            <a:r>
              <a:rPr lang="el-GR" dirty="0" smtClean="0"/>
              <a:t>λ</a:t>
            </a:r>
            <a:r>
              <a:rPr lang="en-US" dirty="0" smtClean="0"/>
              <a:t> ‘</a:t>
            </a:r>
          </a:p>
          <a:p>
            <a:pPr>
              <a:buNone/>
            </a:pPr>
            <a:r>
              <a:rPr lang="en-US" dirty="0" smtClean="0"/>
              <a:t>    </a:t>
            </a:r>
            <a:r>
              <a:rPr lang="en-US" dirty="0" err="1" smtClean="0"/>
              <a:t>Meter,cm,mm</a:t>
            </a:r>
            <a:r>
              <a:rPr lang="en-US" dirty="0" smtClean="0"/>
              <a:t>,</a:t>
            </a:r>
          </a:p>
          <a:p>
            <a:pPr>
              <a:buNone/>
            </a:pPr>
            <a:r>
              <a:rPr lang="en-US" dirty="0" smtClean="0">
                <a:solidFill>
                  <a:srgbClr val="FF0000"/>
                </a:solidFill>
              </a:rPr>
              <a:t>(ii) frequency(</a:t>
            </a:r>
            <a:r>
              <a:rPr lang="el-GR" dirty="0" smtClean="0">
                <a:solidFill>
                  <a:srgbClr val="FF0000"/>
                </a:solidFill>
              </a:rPr>
              <a:t>ν</a:t>
            </a:r>
            <a:r>
              <a:rPr lang="en-US" dirty="0" smtClean="0">
                <a:solidFill>
                  <a:srgbClr val="FF0000"/>
                </a:solidFill>
              </a:rPr>
              <a:t>):</a:t>
            </a:r>
          </a:p>
          <a:p>
            <a:pPr>
              <a:buNone/>
            </a:pPr>
            <a:r>
              <a:rPr lang="en-US" dirty="0" smtClean="0"/>
              <a:t> the number of wave </a:t>
            </a:r>
            <a:r>
              <a:rPr lang="en-US" dirty="0" err="1" smtClean="0"/>
              <a:t>wave</a:t>
            </a:r>
            <a:r>
              <a:rPr lang="en-US" dirty="0" smtClean="0"/>
              <a:t> cycles passing through a given point per unit </a:t>
            </a:r>
            <a:r>
              <a:rPr lang="en-US" dirty="0" err="1" smtClean="0"/>
              <a:t>timeis</a:t>
            </a:r>
            <a:r>
              <a:rPr lang="en-US" dirty="0" smtClean="0"/>
              <a:t> called frequency.    (Hz)</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27539" y="304800"/>
                <a:ext cx="8229600" cy="5947973"/>
              </a:xfrm>
            </p:spPr>
            <p:txBody>
              <a:bodyPr>
                <a:normAutofit fontScale="92500" lnSpcReduction="20000"/>
              </a:bodyPr>
              <a:lstStyle/>
              <a:p>
                <a:pPr>
                  <a:buNone/>
                </a:pPr>
                <a:r>
                  <a:rPr lang="en-US" sz="3500" dirty="0" smtClean="0">
                    <a:solidFill>
                      <a:srgbClr val="FF0000"/>
                    </a:solidFill>
                  </a:rPr>
                  <a:t>Wave Number(Ṽ ):</a:t>
                </a:r>
              </a:p>
              <a:p>
                <a:pPr>
                  <a:buNone/>
                </a:pPr>
                <a:r>
                  <a:rPr lang="en-US" dirty="0" smtClean="0"/>
                  <a:t> It is common to express frequency as the wave number which is defined as the number of waves per centimeter in </a:t>
                </a:r>
                <a:r>
                  <a:rPr lang="en-US" dirty="0" err="1" smtClean="0"/>
                  <a:t>vaccum</a:t>
                </a:r>
                <a:r>
                  <a:rPr lang="en-US" dirty="0" smtClean="0"/>
                  <a:t>.</a:t>
                </a:r>
              </a:p>
              <a:p>
                <a:pPr>
                  <a:buNone/>
                </a:pPr>
                <a:r>
                  <a:rPr lang="en-US" dirty="0" smtClean="0"/>
                  <a:t>    Ṽ</a:t>
                </a:r>
                <a:r>
                  <a:rPr lang="en-US" dirty="0"/>
                  <a:t> </a:t>
                </a:r>
                <a14:m>
                  <m:oMath xmlns:m="http://schemas.openxmlformats.org/officeDocument/2006/math">
                    <m:r>
                      <a:rPr lang="en-US" b="0" i="1" smtClean="0">
                        <a:latin typeface="Cambria Math"/>
                      </a:rPr>
                      <m:t>=</m:t>
                    </m:r>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1</m:t>
                        </m:r>
                      </m:num>
                      <m:den>
                        <m:r>
                          <a:rPr lang="en-US" i="1" dirty="0" smtClean="0">
                            <a:latin typeface="Cambria Math"/>
                          </a:rPr>
                          <m:t>ƛ</m:t>
                        </m:r>
                      </m:den>
                    </m:f>
                  </m:oMath>
                </a14:m>
                <a:endParaRPr lang="en-US" dirty="0" smtClean="0"/>
              </a:p>
              <a:p>
                <a:pPr>
                  <a:buNone/>
                </a:pPr>
                <a:r>
                  <a:rPr lang="en-US" dirty="0" smtClean="0"/>
                  <a:t> It is </a:t>
                </a:r>
                <a:r>
                  <a:rPr lang="en-US" dirty="0" err="1" smtClean="0"/>
                  <a:t>measered</a:t>
                </a:r>
                <a:r>
                  <a:rPr lang="en-US" dirty="0" smtClean="0"/>
                  <a:t> in per centimeter</a:t>
                </a:r>
              </a:p>
              <a:p>
                <a:pPr>
                  <a:buNone/>
                </a:pPr>
                <a:endParaRPr lang="en-US" dirty="0" smtClean="0"/>
              </a:p>
              <a:p>
                <a:pPr>
                  <a:buNone/>
                </a:pPr>
                <a:r>
                  <a:rPr lang="en-US" sz="3500" dirty="0" smtClean="0">
                    <a:solidFill>
                      <a:srgbClr val="FF0000"/>
                    </a:solidFill>
                  </a:rPr>
                  <a:t>Velocity(v):</a:t>
                </a:r>
              </a:p>
              <a:p>
                <a:pPr>
                  <a:buNone/>
                </a:pPr>
                <a:r>
                  <a:rPr lang="en-US" dirty="0" smtClean="0"/>
                  <a:t>The velocity depends upon the medium through which radiation is passing .</a:t>
                </a:r>
              </a:p>
              <a:p>
                <a:pPr>
                  <a:buNone/>
                </a:pPr>
                <a:r>
                  <a:rPr lang="en-US" dirty="0" smtClean="0"/>
                  <a:t>Velocity =wavelength frequency</a:t>
                </a:r>
              </a:p>
              <a:p>
                <a:pPr>
                  <a:buNone/>
                </a:pPr>
                <a:r>
                  <a:rPr lang="en-US" dirty="0" smtClean="0"/>
                  <a:t> It is expressed in cm/sec</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27539" y="304800"/>
                <a:ext cx="8229600" cy="5947973"/>
              </a:xfrm>
              <a:blipFill rotWithShape="1">
                <a:blip r:embed="rId2"/>
                <a:stretch>
                  <a:fillRect l="-1926" t="-2766" r="-1333"/>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dirty="0" smtClean="0">
                <a:solidFill>
                  <a:srgbClr val="FF0000"/>
                </a:solidFill>
              </a:rPr>
              <a:t>Particle Nature</a:t>
            </a:r>
            <a:r>
              <a:rPr lang="en-US" dirty="0" smtClean="0"/>
              <a:t>:</a:t>
            </a:r>
            <a:endParaRPr lang="en-US" dirty="0"/>
          </a:p>
        </p:txBody>
      </p:sp>
      <p:sp>
        <p:nvSpPr>
          <p:cNvPr id="3" name="Content Placeholder 2"/>
          <p:cNvSpPr>
            <a:spLocks noGrp="1"/>
          </p:cNvSpPr>
          <p:nvPr>
            <p:ph idx="1"/>
          </p:nvPr>
        </p:nvSpPr>
        <p:spPr>
          <a:xfrm>
            <a:off x="457200" y="1371600"/>
            <a:ext cx="8458200" cy="4754563"/>
          </a:xfrm>
        </p:spPr>
        <p:txBody>
          <a:bodyPr>
            <a:normAutofit lnSpcReduction="10000"/>
          </a:bodyPr>
          <a:lstStyle/>
          <a:p>
            <a:r>
              <a:rPr lang="en-US" dirty="0" smtClean="0"/>
              <a:t>Electromagnetic radiation consists of a stream of discrete packets (particles)of energy called quanta or photons ,travelling in the direction of propagation of the wave with same velocity .</a:t>
            </a:r>
          </a:p>
          <a:p>
            <a:r>
              <a:rPr lang="en-US" dirty="0" smtClean="0"/>
              <a:t>The energy of photon is directly proportional to the frequency of radiation.</a:t>
            </a:r>
          </a:p>
          <a:p>
            <a:pPr>
              <a:buNone/>
            </a:pPr>
            <a:r>
              <a:rPr lang="en-US" dirty="0" smtClean="0"/>
              <a:t>                    E </a:t>
            </a:r>
            <a:r>
              <a:rPr lang="el-GR" dirty="0" smtClean="0"/>
              <a:t>α</a:t>
            </a:r>
            <a:r>
              <a:rPr lang="en-US" dirty="0" smtClean="0"/>
              <a:t> </a:t>
            </a:r>
            <a:r>
              <a:rPr lang="el-GR" dirty="0" smtClean="0"/>
              <a:t>ν</a:t>
            </a:r>
            <a:endParaRPr lang="en-US" dirty="0" smtClean="0"/>
          </a:p>
          <a:p>
            <a:pPr>
              <a:buNone/>
            </a:pPr>
            <a:r>
              <a:rPr lang="en-US" dirty="0" smtClean="0"/>
              <a:t>                    E= h</a:t>
            </a:r>
            <a:r>
              <a:rPr lang="el-GR" dirty="0" smtClean="0"/>
              <a:t>ν</a:t>
            </a:r>
            <a:r>
              <a:rPr lang="en-US" dirty="0" smtClean="0"/>
              <a:t>   where ,h is planks constant</a:t>
            </a:r>
          </a:p>
          <a:p>
            <a:pPr>
              <a:buNone/>
            </a:pPr>
            <a:r>
              <a:rPr lang="en-US" dirty="0" smtClean="0"/>
              <a:t>       (h=6.625  ×           J.S )</a:t>
            </a:r>
          </a:p>
          <a:p>
            <a:endParaRPr lang="en-US" i="1" dirty="0"/>
          </a:p>
        </p:txBody>
      </p:sp>
      <p:sp>
        <p:nvSpPr>
          <p:cNvPr id="245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5334000"/>
            <a:ext cx="704850" cy="381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dirty="0" smtClean="0">
                <a:solidFill>
                  <a:srgbClr val="FF0000"/>
                </a:solidFill>
              </a:rPr>
              <a:t>Regions  of spectrum:</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entire range over which electromagnetic radiation exists is known as electromagnetic  spectrum.</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6019800" cy="533400"/>
          </a:xfrm>
        </p:spPr>
        <p:txBody>
          <a:bodyPr>
            <a:normAutofit fontScale="90000"/>
          </a:bodyPr>
          <a:lstStyle/>
          <a:p>
            <a:r>
              <a:rPr lang="en-US" dirty="0" smtClean="0">
                <a:solidFill>
                  <a:srgbClr val="FF0000"/>
                </a:solidFill>
              </a:rPr>
              <a:t>Regions of Spectrum</a:t>
            </a:r>
            <a:endParaRPr lang="en-US" dirty="0">
              <a:solidFill>
                <a:srgbClr val="FF0000"/>
              </a:solidFill>
            </a:endParaRPr>
          </a:p>
        </p:txBody>
      </p:sp>
      <p:sp>
        <p:nvSpPr>
          <p:cNvPr id="3" name="Content Placeholder 2"/>
          <p:cNvSpPr>
            <a:spLocks noGrp="1"/>
          </p:cNvSpPr>
          <p:nvPr>
            <p:ph idx="1"/>
          </p:nvPr>
        </p:nvSpPr>
        <p:spPr>
          <a:xfrm>
            <a:off x="381000" y="457200"/>
            <a:ext cx="8382000" cy="6400800"/>
          </a:xfrm>
        </p:spPr>
        <p:txBody>
          <a:bodyPr>
            <a:normAutofit/>
          </a:bodyPr>
          <a:lstStyle/>
          <a:p>
            <a:endParaRPr lang="en-US" dirty="0" smtClean="0"/>
          </a:p>
          <a:p>
            <a:endParaRPr lang="en-US" dirty="0"/>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272259451"/>
                  </p:ext>
                </p:extLst>
              </p:nvPr>
            </p:nvGraphicFramePr>
            <p:xfrm>
              <a:off x="990600" y="1110697"/>
              <a:ext cx="7391401" cy="5747301"/>
            </p:xfrm>
            <a:graphic>
              <a:graphicData uri="http://schemas.openxmlformats.org/drawingml/2006/table">
                <a:tbl>
                  <a:tblPr>
                    <a:tableStyleId>{616DA210-FB5B-4158-B5E0-FEB733F419BA}</a:tableStyleId>
                  </a:tblPr>
                  <a:tblGrid>
                    <a:gridCol w="1892040"/>
                    <a:gridCol w="1536960"/>
                    <a:gridCol w="2133600"/>
                    <a:gridCol w="1828801"/>
                  </a:tblGrid>
                  <a:tr h="667812">
                    <a:tc>
                      <a:txBody>
                        <a:bodyPr/>
                        <a:lstStyle/>
                        <a:p>
                          <a:r>
                            <a:rPr lang="en-US" sz="1800" dirty="0" smtClean="0"/>
                            <a:t>Region </a:t>
                          </a:r>
                          <a:endParaRPr lang="en-US" dirty="0"/>
                        </a:p>
                      </a:txBody>
                      <a:tcPr/>
                    </a:tc>
                    <a:tc>
                      <a:txBody>
                        <a:bodyPr/>
                        <a:lstStyle/>
                        <a:p>
                          <a:r>
                            <a:rPr lang="en-US" dirty="0" smtClean="0"/>
                            <a:t>Wavelength</a:t>
                          </a:r>
                          <a:endParaRPr lang="en-US" dirty="0"/>
                        </a:p>
                      </a:txBody>
                      <a:tcPr/>
                    </a:tc>
                    <a:tc>
                      <a:txBody>
                        <a:bodyPr/>
                        <a:lstStyle/>
                        <a:p>
                          <a:r>
                            <a:rPr lang="en-US" dirty="0" smtClean="0"/>
                            <a:t>Frequency (</a:t>
                          </a:r>
                          <a:r>
                            <a:rPr lang="en-US" dirty="0" err="1" smtClean="0"/>
                            <a:t>hz</a:t>
                          </a:r>
                          <a:r>
                            <a:rPr lang="en-US" dirty="0" smtClean="0"/>
                            <a:t>)</a:t>
                          </a:r>
                          <a:endParaRPr lang="en-US" dirty="0"/>
                        </a:p>
                      </a:txBody>
                      <a:tcPr/>
                    </a:tc>
                    <a:tc>
                      <a:txBody>
                        <a:bodyPr/>
                        <a:lstStyle/>
                        <a:p>
                          <a:r>
                            <a:rPr lang="en-US" dirty="0" smtClean="0"/>
                            <a:t>Energy Change (J)</a:t>
                          </a:r>
                          <a:endParaRPr lang="en-US" dirty="0"/>
                        </a:p>
                      </a:txBody>
                      <a:tcPr/>
                    </a:tc>
                  </a:tr>
                  <a:tr h="683607">
                    <a:tc>
                      <a:txBody>
                        <a:bodyPr/>
                        <a:lstStyle/>
                        <a:p>
                          <a:r>
                            <a:rPr lang="en-US" dirty="0" smtClean="0"/>
                            <a:t>Radio-Frequency</a:t>
                          </a:r>
                          <a:endParaRPr lang="en-US" dirty="0"/>
                        </a:p>
                      </a:txBody>
                      <a:tcPr/>
                    </a:tc>
                    <a:tc>
                      <a:txBody>
                        <a:bodyPr/>
                        <a:lstStyle/>
                        <a:p>
                          <a:r>
                            <a:rPr lang="en-US" dirty="0" smtClean="0"/>
                            <a:t>10m-1cm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a:t>
                          </a:r>
                          <a14:m>
                            <m:oMath xmlns:m="http://schemas.openxmlformats.org/officeDocument/2006/math">
                              <m:r>
                                <a:rPr lang="en-US" i="1" smtClean="0">
                                  <a:latin typeface="Cambria Math"/>
                                  <a:ea typeface="Cambria Math"/>
                                </a:rPr>
                                <m:t>×</m:t>
                              </m:r>
                              <m:sSup>
                                <m:sSupPr>
                                  <m:ctrlPr>
                                    <a:rPr lang="en-US" i="1" smtClean="0">
                                      <a:latin typeface="Cambria Math"/>
                                      <a:ea typeface="Cambria Math"/>
                                    </a:rPr>
                                  </m:ctrlPr>
                                </m:sSupPr>
                                <m:e>
                                  <m:r>
                                    <a:rPr lang="en-US" b="0" i="1" smtClean="0">
                                      <a:latin typeface="Cambria Math"/>
                                      <a:ea typeface="Cambria Math"/>
                                    </a:rPr>
                                    <m:t>10</m:t>
                                  </m:r>
                                </m:e>
                                <m:sup>
                                  <m:r>
                                    <a:rPr lang="en-US" b="0" i="1" smtClean="0">
                                      <a:latin typeface="Cambria Math"/>
                                      <a:ea typeface="Cambria Math"/>
                                    </a:rPr>
                                    <m:t>6  </m:t>
                                  </m:r>
                                </m:sup>
                              </m:sSup>
                            </m:oMath>
                          </a14:m>
                          <a:r>
                            <a:rPr lang="en-US" sz="1800" kern="1200" dirty="0" smtClean="0">
                              <a:solidFill>
                                <a:schemeClr val="tx1"/>
                              </a:solidFill>
                              <a:latin typeface="+mn-lt"/>
                              <a:ea typeface="+mn-ea"/>
                              <a:cs typeface="+mn-cs"/>
                            </a:rPr>
                            <a:t> to 3</a:t>
                          </a:r>
                          <a14:m>
                            <m:oMath xmlns:m="http://schemas.openxmlformats.org/officeDocument/2006/math">
                              <m:r>
                                <a:rPr lang="en-US" sz="1800" i="1" kern="1200" smtClean="0">
                                  <a:solidFill>
                                    <a:schemeClr val="tx1"/>
                                  </a:solidFill>
                                  <a:latin typeface="Cambria Math"/>
                                  <a:ea typeface="Cambria Math"/>
                                  <a:cs typeface="+mn-cs"/>
                                </a:rPr>
                                <m:t>×</m:t>
                              </m:r>
                              <m:sSup>
                                <m:sSupPr>
                                  <m:ctrlPr>
                                    <a:rPr lang="en-US" sz="1800" i="1" kern="1200" smtClean="0">
                                      <a:solidFill>
                                        <a:schemeClr val="tx1"/>
                                      </a:solidFill>
                                      <a:latin typeface="Cambria Math"/>
                                      <a:ea typeface="Cambria Math"/>
                                      <a:cs typeface="+mn-cs"/>
                                    </a:rPr>
                                  </m:ctrlPr>
                                </m:sSupPr>
                                <m:e>
                                  <m:r>
                                    <a:rPr lang="en-US" sz="1800" b="0" i="1" kern="1200" smtClean="0">
                                      <a:solidFill>
                                        <a:schemeClr val="tx1"/>
                                      </a:solidFill>
                                      <a:latin typeface="Cambria Math"/>
                                      <a:ea typeface="Cambria Math"/>
                                      <a:cs typeface="+mn-cs"/>
                                    </a:rPr>
                                    <m:t>10</m:t>
                                  </m:r>
                                </m:e>
                                <m:sup>
                                  <m:r>
                                    <a:rPr lang="en-US" sz="1800" b="0" i="1" kern="1200" smtClean="0">
                                      <a:solidFill>
                                        <a:schemeClr val="tx1"/>
                                      </a:solidFill>
                                      <a:latin typeface="Cambria Math"/>
                                      <a:ea typeface="Cambria Math"/>
                                      <a:cs typeface="+mn-cs"/>
                                    </a:rPr>
                                    <m:t>10</m:t>
                                  </m:r>
                                </m:sup>
                              </m:sSup>
                            </m:oMath>
                          </a14:m>
                          <a:endParaRPr lang="en-US" sz="1800" kern="1200" dirty="0" smtClean="0">
                            <a:solidFill>
                              <a:schemeClr val="tx1"/>
                            </a:solidFill>
                            <a:latin typeface="+mn-lt"/>
                            <a:ea typeface="+mn-ea"/>
                            <a:cs typeface="+mn-cs"/>
                          </a:endParaRPr>
                        </a:p>
                      </a:txBody>
                      <a:tcPr/>
                    </a:tc>
                    <a:tc>
                      <a:txBody>
                        <a:bodyPr/>
                        <a:lstStyle/>
                        <a:p>
                          <a:r>
                            <a:rPr lang="en-US" dirty="0" smtClean="0"/>
                            <a:t>0.001-10 J</a:t>
                          </a:r>
                          <a:r>
                            <a:rPr lang="en-US" baseline="0" dirty="0" smtClean="0"/>
                            <a:t> per mole</a:t>
                          </a:r>
                          <a:endParaRPr lang="en-US" dirty="0"/>
                        </a:p>
                      </a:txBody>
                      <a:tcPr/>
                    </a:tc>
                  </a:tr>
                  <a:tr h="800552">
                    <a:tc>
                      <a:txBody>
                        <a:bodyPr/>
                        <a:lstStyle/>
                        <a:p>
                          <a:r>
                            <a:rPr lang="en-US" dirty="0" smtClean="0"/>
                            <a:t>Microwave</a:t>
                          </a:r>
                          <a:r>
                            <a:rPr lang="en-US" baseline="0" dirty="0" smtClean="0"/>
                            <a:t> </a:t>
                          </a:r>
                          <a:endParaRPr lang="en-US" dirty="0"/>
                        </a:p>
                      </a:txBody>
                      <a:tcPr/>
                    </a:tc>
                    <a:tc>
                      <a:txBody>
                        <a:bodyPr/>
                        <a:lstStyle/>
                        <a:p>
                          <a:r>
                            <a:rPr lang="en-US" dirty="0" smtClean="0"/>
                            <a:t>1cm-100um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a:t>
                          </a:r>
                          <a14:m>
                            <m:oMath xmlns:m="http://schemas.openxmlformats.org/officeDocument/2006/math">
                              <m:r>
                                <a:rPr lang="en-US" b="0" i="0" smtClean="0">
                                  <a:latin typeface="Cambria Math"/>
                                  <a:ea typeface="Cambria Math"/>
                                </a:rPr>
                                <m:t> </m:t>
                              </m:r>
                              <m:r>
                                <a:rPr lang="en-US" i="1" smtClean="0">
                                  <a:latin typeface="Cambria Math"/>
                                  <a:ea typeface="Cambria Math"/>
                                </a:rPr>
                                <m:t>×</m:t>
                              </m:r>
                              <m:sSup>
                                <m:sSupPr>
                                  <m:ctrlPr>
                                    <a:rPr lang="en-US" i="1" smtClean="0">
                                      <a:latin typeface="Cambria Math"/>
                                      <a:ea typeface="Cambria Math"/>
                                    </a:rPr>
                                  </m:ctrlPr>
                                </m:sSupPr>
                                <m:e>
                                  <m:r>
                                    <a:rPr lang="en-US" b="0" i="1" smtClean="0">
                                      <a:latin typeface="Cambria Math"/>
                                      <a:ea typeface="Cambria Math"/>
                                    </a:rPr>
                                    <m:t>10</m:t>
                                  </m:r>
                                </m:e>
                                <m:sup>
                                  <m:r>
                                    <a:rPr lang="en-US" b="0" i="1" smtClean="0">
                                      <a:latin typeface="Cambria Math"/>
                                      <a:ea typeface="Cambria Math"/>
                                    </a:rPr>
                                    <m:t>10</m:t>
                                  </m:r>
                                </m:sup>
                              </m:sSup>
                              <m:r>
                                <a:rPr lang="en-US" b="0" i="0" smtClean="0">
                                  <a:latin typeface="Cambria Math"/>
                                  <a:ea typeface="Cambria Math"/>
                                </a:rPr>
                                <m:t> </m:t>
                              </m:r>
                            </m:oMath>
                          </a14:m>
                          <a:r>
                            <a:rPr lang="en-US" sz="1800" kern="1200" dirty="0" smtClean="0">
                              <a:solidFill>
                                <a:schemeClr val="tx1"/>
                              </a:solidFill>
                              <a:latin typeface="+mn-lt"/>
                              <a:ea typeface="+mn-ea"/>
                              <a:cs typeface="+mn-cs"/>
                            </a:rPr>
                            <a:t>to 3</a:t>
                          </a:r>
                          <a14:m>
                            <m:oMath xmlns:m="http://schemas.openxmlformats.org/officeDocument/2006/math">
                              <m:r>
                                <a:rPr lang="en-US" sz="1800" i="1" kern="1200" baseline="0" smtClean="0">
                                  <a:solidFill>
                                    <a:schemeClr val="tx1"/>
                                  </a:solidFill>
                                  <a:latin typeface="Cambria Math"/>
                                  <a:ea typeface="Cambria Math"/>
                                  <a:cs typeface="+mn-cs"/>
                                </a:rPr>
                                <m:t>×</m:t>
                              </m:r>
                              <m:sSup>
                                <m:sSupPr>
                                  <m:ctrlPr>
                                    <a:rPr lang="en-US" sz="1800" i="1" kern="1200" baseline="0" smtClean="0">
                                      <a:solidFill>
                                        <a:schemeClr val="tx1"/>
                                      </a:solidFill>
                                      <a:latin typeface="Cambria Math"/>
                                      <a:ea typeface="Cambria Math"/>
                                      <a:cs typeface="+mn-cs"/>
                                    </a:rPr>
                                  </m:ctrlPr>
                                </m:sSupPr>
                                <m:e>
                                  <m:r>
                                    <a:rPr lang="en-US" sz="1800" b="0" i="1" kern="1200" baseline="0" smtClean="0">
                                      <a:solidFill>
                                        <a:schemeClr val="tx1"/>
                                      </a:solidFill>
                                      <a:latin typeface="Cambria Math"/>
                                      <a:ea typeface="Cambria Math"/>
                                      <a:cs typeface="+mn-cs"/>
                                    </a:rPr>
                                    <m:t>10</m:t>
                                  </m:r>
                                </m:e>
                                <m:sup>
                                  <m:r>
                                    <a:rPr lang="en-US" sz="1800" b="0" i="1" kern="1200" baseline="0" smtClean="0">
                                      <a:solidFill>
                                        <a:schemeClr val="tx1"/>
                                      </a:solidFill>
                                      <a:latin typeface="Cambria Math"/>
                                      <a:ea typeface="Cambria Math"/>
                                      <a:cs typeface="+mn-cs"/>
                                    </a:rPr>
                                    <m:t>12</m:t>
                                  </m:r>
                                </m:sup>
                              </m:sSup>
                            </m:oMath>
                          </a14:m>
                          <a:endParaRPr lang="en-US" sz="1800" kern="1200" dirty="0" smtClean="0">
                            <a:solidFill>
                              <a:schemeClr val="tx1"/>
                            </a:solidFill>
                            <a:latin typeface="+mn-lt"/>
                            <a:ea typeface="+mn-ea"/>
                            <a:cs typeface="+mn-cs"/>
                          </a:endParaRPr>
                        </a:p>
                      </a:txBody>
                      <a:tcPr/>
                    </a:tc>
                    <a:tc>
                      <a:txBody>
                        <a:bodyPr/>
                        <a:lstStyle/>
                        <a:p>
                          <a:r>
                            <a:rPr lang="en-US" dirty="0" smtClean="0"/>
                            <a:t>100</a:t>
                          </a:r>
                          <a:r>
                            <a:rPr lang="en-US" baseline="0" dirty="0" smtClean="0"/>
                            <a:t> J/mole</a:t>
                          </a:r>
                          <a:endParaRPr lang="en-US" dirty="0"/>
                        </a:p>
                      </a:txBody>
                      <a:tcPr/>
                    </a:tc>
                  </a:tr>
                  <a:tr h="1057525">
                    <a:tc>
                      <a:txBody>
                        <a:bodyPr/>
                        <a:lstStyle/>
                        <a:p>
                          <a:r>
                            <a:rPr lang="en-US" dirty="0" smtClean="0"/>
                            <a:t>Infrared </a:t>
                          </a:r>
                          <a:endParaRPr lang="en-US" dirty="0"/>
                        </a:p>
                      </a:txBody>
                      <a:tcPr/>
                    </a:tc>
                    <a:tc>
                      <a:txBody>
                        <a:bodyPr/>
                        <a:lstStyle/>
                        <a:p>
                          <a:r>
                            <a:rPr lang="en-US" dirty="0" smtClean="0"/>
                            <a:t>100um-1um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latin typeface="+mn-lt"/>
                              <a:ea typeface="+mn-ea"/>
                              <a:cs typeface="+mn-cs"/>
                            </a:rPr>
                            <a:t>3 </a:t>
                          </a:r>
                          <a14:m>
                            <m:oMath xmlns:m="http://schemas.openxmlformats.org/officeDocument/2006/math">
                              <m:r>
                                <a:rPr lang="en-US" sz="1800" i="1" kern="1200" smtClean="0">
                                  <a:solidFill>
                                    <a:schemeClr val="tx1"/>
                                  </a:solidFill>
                                  <a:latin typeface="Cambria Math"/>
                                  <a:ea typeface="Cambria Math"/>
                                  <a:cs typeface="+mn-cs"/>
                                </a:rPr>
                                <m:t>×</m:t>
                              </m:r>
                              <m:sSup>
                                <m:sSupPr>
                                  <m:ctrlPr>
                                    <a:rPr lang="en-US" sz="1800" i="1" kern="1200" smtClean="0">
                                      <a:solidFill>
                                        <a:schemeClr val="tx1"/>
                                      </a:solidFill>
                                      <a:latin typeface="Cambria Math"/>
                                      <a:ea typeface="Cambria Math"/>
                                      <a:cs typeface="+mn-cs"/>
                                    </a:rPr>
                                  </m:ctrlPr>
                                </m:sSupPr>
                                <m:e>
                                  <m:r>
                                    <a:rPr lang="en-US" sz="1800" b="0" i="1" kern="1200" smtClean="0">
                                      <a:solidFill>
                                        <a:schemeClr val="tx1"/>
                                      </a:solidFill>
                                      <a:latin typeface="Cambria Math"/>
                                      <a:ea typeface="Cambria Math"/>
                                      <a:cs typeface="+mn-cs"/>
                                    </a:rPr>
                                    <m:t>10</m:t>
                                  </m:r>
                                </m:e>
                                <m:sup>
                                  <m:r>
                                    <a:rPr lang="en-US" sz="1800" b="0" i="1" kern="1200" smtClean="0">
                                      <a:solidFill>
                                        <a:schemeClr val="tx1"/>
                                      </a:solidFill>
                                      <a:latin typeface="Cambria Math"/>
                                      <a:ea typeface="Cambria Math"/>
                                      <a:cs typeface="+mn-cs"/>
                                    </a:rPr>
                                    <m:t>12</m:t>
                                  </m:r>
                                </m:sup>
                              </m:sSup>
                            </m:oMath>
                          </a14:m>
                          <a:r>
                            <a:rPr lang="en-US" sz="1800" kern="1200" dirty="0" smtClean="0">
                              <a:solidFill>
                                <a:schemeClr val="tx1"/>
                              </a:solidFill>
                              <a:latin typeface="+mn-lt"/>
                              <a:ea typeface="+mn-ea"/>
                              <a:cs typeface="+mn-cs"/>
                            </a:rPr>
                            <a:t>to 3</a:t>
                          </a:r>
                          <a14:m>
                            <m:oMath xmlns:m="http://schemas.openxmlformats.org/officeDocument/2006/math">
                              <m:r>
                                <a:rPr lang="en-US" sz="1800" i="1" kern="1200" smtClean="0">
                                  <a:solidFill>
                                    <a:schemeClr val="tx1"/>
                                  </a:solidFill>
                                  <a:latin typeface="Cambria Math"/>
                                  <a:ea typeface="Cambria Math"/>
                                  <a:cs typeface="+mn-cs"/>
                                </a:rPr>
                                <m:t>×</m:t>
                              </m:r>
                              <m:r>
                                <a:rPr lang="en-US" sz="1800" b="0" i="1" kern="1200" smtClean="0">
                                  <a:solidFill>
                                    <a:schemeClr val="tx1"/>
                                  </a:solidFill>
                                  <a:latin typeface="Cambria Math"/>
                                  <a:ea typeface="Cambria Math"/>
                                  <a:cs typeface="+mn-cs"/>
                                </a:rPr>
                                <m:t> </m:t>
                              </m:r>
                              <m:sSup>
                                <m:sSupPr>
                                  <m:ctrlPr>
                                    <a:rPr lang="en-US" sz="1800" b="0" i="1" kern="1200" smtClean="0">
                                      <a:solidFill>
                                        <a:schemeClr val="tx1"/>
                                      </a:solidFill>
                                      <a:latin typeface="Cambria Math"/>
                                      <a:ea typeface="Cambria Math"/>
                                      <a:cs typeface="+mn-cs"/>
                                    </a:rPr>
                                  </m:ctrlPr>
                                </m:sSupPr>
                                <m:e>
                                  <m:r>
                                    <a:rPr lang="en-US" sz="1800" b="0" i="1" kern="1200" smtClean="0">
                                      <a:solidFill>
                                        <a:schemeClr val="tx1"/>
                                      </a:solidFill>
                                      <a:latin typeface="Cambria Math"/>
                                      <a:ea typeface="Cambria Math"/>
                                      <a:cs typeface="+mn-cs"/>
                                    </a:rPr>
                                    <m:t>10</m:t>
                                  </m:r>
                                </m:e>
                                <m:sup>
                                  <m:r>
                                    <a:rPr lang="en-US" sz="1800" b="0" i="1" kern="1200" smtClean="0">
                                      <a:solidFill>
                                        <a:schemeClr val="tx1"/>
                                      </a:solidFill>
                                      <a:latin typeface="Cambria Math"/>
                                      <a:ea typeface="Cambria Math"/>
                                      <a:cs typeface="+mn-cs"/>
                                    </a:rPr>
                                    <m:t>14</m:t>
                                  </m:r>
                                </m:sup>
                              </m:sSup>
                            </m:oMath>
                          </a14:m>
                          <a:endParaRPr lang="en-US" sz="1800" kern="1200" dirty="0" smtClean="0">
                            <a:solidFill>
                              <a:schemeClr val="tx1"/>
                            </a:solidFill>
                            <a:latin typeface="+mn-lt"/>
                            <a:ea typeface="+mn-ea"/>
                            <a:cs typeface="+mn-cs"/>
                          </a:endParaRPr>
                        </a:p>
                        <a:p>
                          <a:endParaRPr lang="en-US" dirty="0"/>
                        </a:p>
                      </a:txBody>
                      <a:tcPr/>
                    </a:tc>
                    <a:tc>
                      <a:txBody>
                        <a:bodyPr/>
                        <a:lstStyle/>
                        <a:p>
                          <a:r>
                            <a:rPr lang="en-US" baseline="0" dirty="0" smtClean="0"/>
                            <a:t>       </a:t>
                          </a:r>
                          <a14:m>
                            <m:oMath xmlns:m="http://schemas.openxmlformats.org/officeDocument/2006/math">
                              <m:sSup>
                                <m:sSupPr>
                                  <m:ctrlPr>
                                    <a:rPr lang="en-US" i="1" baseline="0" smtClean="0">
                                      <a:latin typeface="Cambria Math"/>
                                    </a:rPr>
                                  </m:ctrlPr>
                                </m:sSupPr>
                                <m:e>
                                  <m:r>
                                    <a:rPr lang="en-US" b="0" i="1" baseline="0" smtClean="0">
                                      <a:latin typeface="Cambria Math"/>
                                    </a:rPr>
                                    <m:t>10</m:t>
                                  </m:r>
                                </m:e>
                                <m:sup>
                                  <m:r>
                                    <a:rPr lang="en-US" b="0" i="1" baseline="0" smtClean="0">
                                      <a:latin typeface="Cambria Math"/>
                                    </a:rPr>
                                    <m:t>4</m:t>
                                  </m:r>
                                </m:sup>
                              </m:sSup>
                            </m:oMath>
                          </a14:m>
                          <a:r>
                            <a:rPr lang="en-US" baseline="0" dirty="0" smtClean="0"/>
                            <a:t>  </a:t>
                          </a:r>
                          <a:r>
                            <a:rPr lang="en-US" dirty="0" smtClean="0"/>
                            <a:t>J/mole</a:t>
                          </a:r>
                          <a:endParaRPr lang="en-US" dirty="0"/>
                        </a:p>
                      </a:txBody>
                      <a:tcPr/>
                    </a:tc>
                  </a:tr>
                  <a:tr h="813480">
                    <a:tc>
                      <a:txBody>
                        <a:bodyPr/>
                        <a:lstStyle/>
                        <a:p>
                          <a:r>
                            <a:rPr lang="en-US" dirty="0" smtClean="0"/>
                            <a:t>Visible and UV</a:t>
                          </a:r>
                          <a:endParaRPr lang="en-US" dirty="0"/>
                        </a:p>
                      </a:txBody>
                      <a:tcPr/>
                    </a:tc>
                    <a:tc>
                      <a:txBody>
                        <a:bodyPr/>
                        <a:lstStyle/>
                        <a:p>
                          <a:r>
                            <a:rPr lang="en-US" dirty="0" smtClean="0"/>
                            <a:t>1-10 nm</a:t>
                          </a:r>
                          <a:endParaRPr lang="en-US" dirty="0"/>
                        </a:p>
                      </a:txBody>
                      <a:tcPr/>
                    </a:tc>
                    <a:tc>
                      <a:txBody>
                        <a:bodyPr/>
                        <a:lstStyle/>
                        <a:p>
                          <a:r>
                            <a:rPr lang="en-US" baseline="0" dirty="0" smtClean="0"/>
                            <a:t> 3 </a:t>
                          </a:r>
                          <a14:m>
                            <m:oMath xmlns:m="http://schemas.openxmlformats.org/officeDocument/2006/math">
                              <m:r>
                                <a:rPr lang="en-US" i="1" baseline="0" smtClean="0">
                                  <a:latin typeface="Cambria Math"/>
                                  <a:ea typeface="Cambria Math"/>
                                </a:rPr>
                                <m:t>×</m:t>
                              </m:r>
                              <m:sSup>
                                <m:sSupPr>
                                  <m:ctrlPr>
                                    <a:rPr lang="en-US" i="1" baseline="0" smtClean="0">
                                      <a:latin typeface="Cambria Math"/>
                                      <a:ea typeface="Cambria Math"/>
                                    </a:rPr>
                                  </m:ctrlPr>
                                </m:sSupPr>
                                <m:e>
                                  <m:r>
                                    <a:rPr lang="en-US" b="0" i="1" baseline="0" smtClean="0">
                                      <a:latin typeface="Cambria Math"/>
                                      <a:ea typeface="Cambria Math"/>
                                    </a:rPr>
                                    <m:t>10</m:t>
                                  </m:r>
                                </m:e>
                                <m:sup>
                                  <m:r>
                                    <a:rPr lang="en-US" b="0" i="1" baseline="0" smtClean="0">
                                      <a:latin typeface="Cambria Math"/>
                                      <a:ea typeface="Cambria Math"/>
                                    </a:rPr>
                                    <m:t>14</m:t>
                                  </m:r>
                                </m:sup>
                              </m:sSup>
                            </m:oMath>
                          </a14:m>
                          <a:r>
                            <a:rPr lang="en-US" dirty="0" smtClean="0"/>
                            <a:t> to 3</a:t>
                          </a:r>
                          <a14:m>
                            <m:oMath xmlns:m="http://schemas.openxmlformats.org/officeDocument/2006/math">
                              <m:r>
                                <a:rPr lang="en-US" i="1" smtClean="0">
                                  <a:latin typeface="Cambria Math"/>
                                  <a:ea typeface="Cambria Math"/>
                                </a:rPr>
                                <m:t>×</m:t>
                              </m:r>
                              <m:sSup>
                                <m:sSupPr>
                                  <m:ctrlPr>
                                    <a:rPr lang="en-US" i="1" smtClean="0">
                                      <a:latin typeface="Cambria Math"/>
                                      <a:ea typeface="Cambria Math"/>
                                    </a:rPr>
                                  </m:ctrlPr>
                                </m:sSupPr>
                                <m:e>
                                  <m:r>
                                    <a:rPr lang="en-US" b="0" i="1" smtClean="0">
                                      <a:latin typeface="Cambria Math"/>
                                      <a:ea typeface="Cambria Math"/>
                                    </a:rPr>
                                    <m:t>10</m:t>
                                  </m:r>
                                </m:e>
                                <m:sup>
                                  <m:r>
                                    <a:rPr lang="en-US" b="0" i="1" smtClean="0">
                                      <a:latin typeface="Cambria Math"/>
                                      <a:ea typeface="Cambria Math"/>
                                    </a:rPr>
                                    <m:t>16</m:t>
                                  </m:r>
                                </m:sup>
                              </m:sSup>
                            </m:oMath>
                          </a14:m>
                          <a:endParaRPr lang="en-US" dirty="0"/>
                        </a:p>
                      </a:txBody>
                      <a:tcPr/>
                    </a:tc>
                    <a:tc>
                      <a:txBody>
                        <a:bodyPr/>
                        <a:lstStyle/>
                        <a:p>
                          <a:r>
                            <a:rPr lang="en-US" baseline="0" dirty="0" smtClean="0"/>
                            <a:t>         </a:t>
                          </a:r>
                          <a14:m>
                            <m:oMath xmlns:m="http://schemas.openxmlformats.org/officeDocument/2006/math">
                              <m:sSup>
                                <m:sSupPr>
                                  <m:ctrlPr>
                                    <a:rPr lang="en-US" i="1" baseline="0" smtClean="0">
                                      <a:latin typeface="Cambria Math"/>
                                    </a:rPr>
                                  </m:ctrlPr>
                                </m:sSupPr>
                                <m:e>
                                  <m:r>
                                    <a:rPr lang="en-US" b="0" i="1" baseline="0" smtClean="0">
                                      <a:latin typeface="Cambria Math"/>
                                    </a:rPr>
                                    <m:t>10</m:t>
                                  </m:r>
                                </m:e>
                                <m:sup>
                                  <m:r>
                                    <a:rPr lang="en-US" b="0" i="1" baseline="0" smtClean="0">
                                      <a:latin typeface="Cambria Math"/>
                                    </a:rPr>
                                    <m:t>5</m:t>
                                  </m:r>
                                </m:sup>
                              </m:sSup>
                            </m:oMath>
                          </a14:m>
                          <a:r>
                            <a:rPr lang="en-US" baseline="0" dirty="0" smtClean="0"/>
                            <a:t>  </a:t>
                          </a:r>
                          <a:r>
                            <a:rPr lang="en-US" dirty="0" smtClean="0"/>
                            <a:t>J/Mole</a:t>
                          </a:r>
                          <a:endParaRPr lang="en-US" dirty="0"/>
                        </a:p>
                      </a:txBody>
                      <a:tcPr/>
                    </a:tc>
                  </a:tr>
                  <a:tr h="1040718">
                    <a:tc>
                      <a:txBody>
                        <a:bodyPr/>
                        <a:lstStyle/>
                        <a:p>
                          <a:r>
                            <a:rPr lang="en-US" dirty="0" smtClean="0"/>
                            <a:t>X-ray</a:t>
                          </a:r>
                          <a:endParaRPr lang="en-US" dirty="0"/>
                        </a:p>
                      </a:txBody>
                      <a:tcPr/>
                    </a:tc>
                    <a:tc>
                      <a:txBody>
                        <a:bodyPr/>
                        <a:lstStyle/>
                        <a:p>
                          <a:r>
                            <a:rPr lang="en-US" dirty="0" smtClean="0"/>
                            <a:t>10nm-100pm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a:t>
                          </a:r>
                          <a:r>
                            <a:rPr lang="en-US" baseline="0" dirty="0" smtClean="0"/>
                            <a:t> </a:t>
                          </a:r>
                          <a14:m>
                            <m:oMath xmlns:m="http://schemas.openxmlformats.org/officeDocument/2006/math">
                              <m:r>
                                <a:rPr lang="en-US" i="1" smtClean="0">
                                  <a:latin typeface="Cambria Math"/>
                                  <a:ea typeface="Cambria Math"/>
                                </a:rPr>
                                <m:t>×</m:t>
                              </m:r>
                              <m:sSup>
                                <m:sSupPr>
                                  <m:ctrlPr>
                                    <a:rPr lang="en-US" i="1" smtClean="0">
                                      <a:latin typeface="Cambria Math"/>
                                      <a:ea typeface="Cambria Math"/>
                                    </a:rPr>
                                  </m:ctrlPr>
                                </m:sSupPr>
                                <m:e>
                                  <m:r>
                                    <a:rPr lang="en-US" b="0" i="1" smtClean="0">
                                      <a:latin typeface="Cambria Math"/>
                                      <a:ea typeface="Cambria Math"/>
                                    </a:rPr>
                                    <m:t>10</m:t>
                                  </m:r>
                                </m:e>
                                <m:sup>
                                  <m:r>
                                    <a:rPr lang="en-US" b="0" i="1" smtClean="0">
                                      <a:latin typeface="Cambria Math"/>
                                      <a:ea typeface="Cambria Math"/>
                                    </a:rPr>
                                    <m:t>16</m:t>
                                  </m:r>
                                </m:sup>
                              </m:sSup>
                            </m:oMath>
                          </a14:m>
                          <a:r>
                            <a:rPr lang="en-US" dirty="0" smtClean="0"/>
                            <a:t> to 3</a:t>
                          </a:r>
                          <a14:m>
                            <m:oMath xmlns:m="http://schemas.openxmlformats.org/officeDocument/2006/math">
                              <m:r>
                                <a:rPr lang="en-US" i="1" baseline="0" smtClean="0">
                                  <a:latin typeface="Cambria Math"/>
                                  <a:ea typeface="Cambria Math"/>
                                </a:rPr>
                                <m:t> </m:t>
                              </m:r>
                              <m:r>
                                <a:rPr lang="en-US" i="1" smtClean="0">
                                  <a:latin typeface="Cambria Math"/>
                                  <a:ea typeface="Cambria Math"/>
                                </a:rPr>
                                <m:t>×</m:t>
                              </m:r>
                              <m:sSup>
                                <m:sSupPr>
                                  <m:ctrlPr>
                                    <a:rPr lang="en-US" i="1" smtClean="0">
                                      <a:latin typeface="Cambria Math"/>
                                    </a:rPr>
                                  </m:ctrlPr>
                                </m:sSupPr>
                                <m:e>
                                  <m:r>
                                    <a:rPr lang="en-US" b="0" i="1" smtClean="0">
                                      <a:latin typeface="Cambria Math"/>
                                    </a:rPr>
                                    <m:t>10</m:t>
                                  </m:r>
                                </m:e>
                                <m:sup>
                                  <m:r>
                                    <a:rPr lang="en-US" b="0" i="1" smtClean="0">
                                      <a:latin typeface="Cambria Math"/>
                                    </a:rPr>
                                    <m:t>18</m:t>
                                  </m:r>
                                </m:sup>
                              </m:sSup>
                            </m:oMath>
                          </a14:m>
                          <a:endParaRPr lang="en-US" dirty="0" smtClean="0"/>
                        </a:p>
                        <a:p>
                          <a:endParaRPr lang="en-US" dirty="0"/>
                        </a:p>
                      </a:txBody>
                      <a:tcPr/>
                    </a:tc>
                    <a:tc>
                      <a:txBody>
                        <a:bodyPr/>
                        <a:lstStyle/>
                        <a:p>
                          <a:r>
                            <a:rPr lang="en-US" baseline="0" dirty="0" smtClean="0"/>
                            <a:t>     </a:t>
                          </a:r>
                          <a14:m>
                            <m:oMath xmlns:m="http://schemas.openxmlformats.org/officeDocument/2006/math">
                              <m:sSup>
                                <m:sSupPr>
                                  <m:ctrlPr>
                                    <a:rPr lang="en-US" i="1" baseline="0" smtClean="0">
                                      <a:latin typeface="Cambria Math"/>
                                    </a:rPr>
                                  </m:ctrlPr>
                                </m:sSupPr>
                                <m:e>
                                  <m:r>
                                    <a:rPr lang="en-US" b="0" i="1" baseline="0" smtClean="0">
                                      <a:latin typeface="Cambria Math"/>
                                    </a:rPr>
                                    <m:t>10</m:t>
                                  </m:r>
                                </m:e>
                                <m:sup>
                                  <m:r>
                                    <a:rPr lang="en-US" b="0" i="1" baseline="0" smtClean="0">
                                      <a:latin typeface="Cambria Math"/>
                                    </a:rPr>
                                    <m:t>7</m:t>
                                  </m:r>
                                </m:sup>
                              </m:sSup>
                            </m:oMath>
                          </a14:m>
                          <a:r>
                            <a:rPr lang="en-US" baseline="0" dirty="0" smtClean="0"/>
                            <a:t>    </a:t>
                          </a:r>
                          <a:r>
                            <a:rPr lang="en-US" dirty="0" smtClean="0"/>
                            <a:t>J/mole</a:t>
                          </a:r>
                          <a:endParaRPr lang="en-US" dirty="0"/>
                        </a:p>
                      </a:txBody>
                      <a:tcPr/>
                    </a:tc>
                  </a:tr>
                  <a:tr h="683607">
                    <a:tc>
                      <a:txBody>
                        <a:bodyPr/>
                        <a:lstStyle/>
                        <a:p>
                          <a:r>
                            <a:rPr lang="el-GR" dirty="0" smtClean="0"/>
                            <a:t>ϒ</a:t>
                          </a:r>
                          <a:r>
                            <a:rPr lang="en-US" dirty="0" smtClean="0"/>
                            <a:t>-ray</a:t>
                          </a:r>
                          <a:endParaRPr lang="en-US" dirty="0"/>
                        </a:p>
                      </a:txBody>
                      <a:tcPr/>
                    </a:tc>
                    <a:tc>
                      <a:txBody>
                        <a:bodyPr/>
                        <a:lstStyle/>
                        <a:p>
                          <a:r>
                            <a:rPr lang="en-US" dirty="0" smtClean="0"/>
                            <a:t>100pm-1pm</a:t>
                          </a:r>
                          <a:endParaRPr lang="en-US" dirty="0"/>
                        </a:p>
                      </a:txBody>
                      <a:tcPr/>
                    </a:tc>
                    <a:tc>
                      <a:txBody>
                        <a:bodyPr/>
                        <a:lstStyle/>
                        <a:p>
                          <a:r>
                            <a:rPr lang="en-US" dirty="0" smtClean="0"/>
                            <a:t>3</a:t>
                          </a:r>
                          <a14:m>
                            <m:oMath xmlns:m="http://schemas.openxmlformats.org/officeDocument/2006/math">
                              <m:r>
                                <a:rPr lang="en-US" i="1" baseline="0" smtClean="0">
                                  <a:latin typeface="Cambria Math"/>
                                  <a:ea typeface="Cambria Math"/>
                                </a:rPr>
                                <m:t> </m:t>
                              </m:r>
                              <m:r>
                                <a:rPr lang="en-US" i="1" smtClean="0">
                                  <a:latin typeface="Cambria Math"/>
                                  <a:ea typeface="Cambria Math"/>
                                </a:rPr>
                                <m:t>×</m:t>
                              </m:r>
                              <m:sSup>
                                <m:sSupPr>
                                  <m:ctrlPr>
                                    <a:rPr lang="en-US" i="1" smtClean="0">
                                      <a:latin typeface="Cambria Math"/>
                                    </a:rPr>
                                  </m:ctrlPr>
                                </m:sSupPr>
                                <m:e>
                                  <m:r>
                                    <a:rPr lang="en-US" b="0" i="1" smtClean="0">
                                      <a:latin typeface="Cambria Math"/>
                                    </a:rPr>
                                    <m:t>10</m:t>
                                  </m:r>
                                </m:e>
                                <m:sup>
                                  <m:r>
                                    <a:rPr lang="en-US" b="0" i="1" smtClean="0">
                                      <a:latin typeface="Cambria Math"/>
                                    </a:rPr>
                                    <m:t>18</m:t>
                                  </m:r>
                                </m:sup>
                              </m:sSup>
                            </m:oMath>
                          </a14:m>
                          <a:r>
                            <a:rPr lang="en-US" dirty="0" smtClean="0"/>
                            <a:t> to 3</a:t>
                          </a:r>
                          <a14:m>
                            <m:oMath xmlns:m="http://schemas.openxmlformats.org/officeDocument/2006/math">
                              <m:r>
                                <a:rPr lang="en-US" b="0" i="0" smtClean="0">
                                  <a:latin typeface="Cambria Math"/>
                                  <a:ea typeface="Cambria Math"/>
                                </a:rPr>
                                <m:t> </m:t>
                              </m:r>
                              <m:r>
                                <a:rPr lang="en-US" i="1" smtClean="0">
                                  <a:latin typeface="Cambria Math"/>
                                  <a:ea typeface="Cambria Math"/>
                                </a:rPr>
                                <m:t>×</m:t>
                              </m:r>
                              <m:r>
                                <a:rPr lang="en-US" b="0" i="1" smtClean="0">
                                  <a:latin typeface="Cambria Math"/>
                                  <a:ea typeface="Cambria Math"/>
                                </a:rPr>
                                <m:t> </m:t>
                              </m:r>
                              <m:sSup>
                                <m:sSupPr>
                                  <m:ctrlPr>
                                    <a:rPr lang="en-US" b="0" i="1" smtClean="0">
                                      <a:latin typeface="Cambria Math"/>
                                      <a:ea typeface="Cambria Math"/>
                                    </a:rPr>
                                  </m:ctrlPr>
                                </m:sSupPr>
                                <m:e>
                                  <m:r>
                                    <a:rPr lang="en-US" b="0" i="1" smtClean="0">
                                      <a:latin typeface="Cambria Math"/>
                                      <a:ea typeface="Cambria Math"/>
                                    </a:rPr>
                                    <m:t>10</m:t>
                                  </m:r>
                                </m:e>
                                <m:sup>
                                  <m:r>
                                    <a:rPr lang="en-US" b="0" i="1" smtClean="0">
                                      <a:latin typeface="Cambria Math"/>
                                      <a:ea typeface="Cambria Math"/>
                                    </a:rPr>
                                    <m:t>20</m:t>
                                  </m:r>
                                </m:sup>
                              </m:sSup>
                            </m:oMath>
                          </a14:m>
                          <a:endParaRPr lang="en-US" dirty="0"/>
                        </a:p>
                      </a:txBody>
                      <a:tcPr/>
                    </a:tc>
                    <a:tc>
                      <a:txBody>
                        <a:bodyPr/>
                        <a:lstStyle/>
                        <a:p>
                          <a:r>
                            <a:rPr lang="en-US" baseline="0" dirty="0" smtClean="0"/>
                            <a:t>    </a:t>
                          </a:r>
                          <a14:m>
                            <m:oMath xmlns:m="http://schemas.openxmlformats.org/officeDocument/2006/math">
                              <m:sSup>
                                <m:sSupPr>
                                  <m:ctrlPr>
                                    <a:rPr lang="en-US" i="1" baseline="0" smtClean="0">
                                      <a:latin typeface="Cambria Math"/>
                                    </a:rPr>
                                  </m:ctrlPr>
                                </m:sSupPr>
                                <m:e>
                                  <m:r>
                                    <a:rPr lang="en-US" b="0" i="1" baseline="0" smtClean="0">
                                      <a:latin typeface="Cambria Math"/>
                                    </a:rPr>
                                    <m:t>10</m:t>
                                  </m:r>
                                </m:e>
                                <m:sup>
                                  <m:r>
                                    <a:rPr lang="en-US" b="0" i="1" baseline="0" smtClean="0">
                                      <a:latin typeface="Cambria Math"/>
                                    </a:rPr>
                                    <m:t>9</m:t>
                                  </m:r>
                                </m:sup>
                              </m:sSup>
                              <m:r>
                                <a:rPr lang="en-US" b="0" i="1" baseline="0" smtClean="0">
                                  <a:latin typeface="Cambria Math"/>
                                </a:rPr>
                                <m:t> </m:t>
                              </m:r>
                              <m:r>
                                <a:rPr lang="en-US" b="0" i="1" baseline="0" smtClean="0">
                                  <a:latin typeface="Cambria Math"/>
                                </a:rPr>
                                <m:t>𝑡𝑜</m:t>
                              </m:r>
                              <m:r>
                                <a:rPr lang="en-US" b="0" i="1" baseline="0" smtClean="0">
                                  <a:latin typeface="Cambria Math"/>
                                </a:rPr>
                                <m:t> </m:t>
                              </m:r>
                              <m:sSup>
                                <m:sSupPr>
                                  <m:ctrlPr>
                                    <a:rPr lang="en-US" b="0" i="1" baseline="0" smtClean="0">
                                      <a:latin typeface="Cambria Math"/>
                                    </a:rPr>
                                  </m:ctrlPr>
                                </m:sSupPr>
                                <m:e>
                                  <m:r>
                                    <a:rPr lang="en-US" b="0" i="1" baseline="0" smtClean="0">
                                      <a:latin typeface="Cambria Math"/>
                                    </a:rPr>
                                    <m:t>10</m:t>
                                  </m:r>
                                </m:e>
                                <m:sup>
                                  <m:r>
                                    <a:rPr lang="en-US" b="0" i="1" baseline="0" smtClean="0">
                                      <a:latin typeface="Cambria Math"/>
                                    </a:rPr>
                                    <m:t>11</m:t>
                                  </m:r>
                                </m:sup>
                              </m:sSup>
                            </m:oMath>
                          </a14:m>
                          <a:r>
                            <a:rPr lang="en-US" baseline="0" dirty="0" smtClean="0"/>
                            <a:t>             </a:t>
                          </a:r>
                          <a:r>
                            <a:rPr lang="en-US" dirty="0" smtClean="0"/>
                            <a:t>J/gmatom</a:t>
                          </a:r>
                          <a:endParaRPr lang="en-US" dirty="0"/>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272259451"/>
                  </p:ext>
                </p:extLst>
              </p:nvPr>
            </p:nvGraphicFramePr>
            <p:xfrm>
              <a:off x="990600" y="1110697"/>
              <a:ext cx="7391401" cy="5747301"/>
            </p:xfrm>
            <a:graphic>
              <a:graphicData uri="http://schemas.openxmlformats.org/drawingml/2006/table">
                <a:tbl>
                  <a:tblPr>
                    <a:tableStyleId>{616DA210-FB5B-4158-B5E0-FEB733F419BA}</a:tableStyleId>
                  </a:tblPr>
                  <a:tblGrid>
                    <a:gridCol w="1892040"/>
                    <a:gridCol w="1536960"/>
                    <a:gridCol w="2133600"/>
                    <a:gridCol w="1828801"/>
                  </a:tblGrid>
                  <a:tr h="667812">
                    <a:tc>
                      <a:txBody>
                        <a:bodyPr/>
                        <a:lstStyle/>
                        <a:p>
                          <a:r>
                            <a:rPr lang="en-US" sz="1800" dirty="0" smtClean="0"/>
                            <a:t>Region </a:t>
                          </a:r>
                          <a:endParaRPr lang="en-US" dirty="0"/>
                        </a:p>
                      </a:txBody>
                      <a:tcPr/>
                    </a:tc>
                    <a:tc>
                      <a:txBody>
                        <a:bodyPr/>
                        <a:lstStyle/>
                        <a:p>
                          <a:r>
                            <a:rPr lang="en-US" dirty="0" smtClean="0"/>
                            <a:t>Wavelength</a:t>
                          </a:r>
                          <a:endParaRPr lang="en-US" dirty="0"/>
                        </a:p>
                      </a:txBody>
                      <a:tcPr/>
                    </a:tc>
                    <a:tc>
                      <a:txBody>
                        <a:bodyPr/>
                        <a:lstStyle/>
                        <a:p>
                          <a:r>
                            <a:rPr lang="en-US" dirty="0" smtClean="0"/>
                            <a:t>Frequency (</a:t>
                          </a:r>
                          <a:r>
                            <a:rPr lang="en-US" dirty="0" err="1" smtClean="0"/>
                            <a:t>hz</a:t>
                          </a:r>
                          <a:r>
                            <a:rPr lang="en-US" dirty="0" smtClean="0"/>
                            <a:t>)</a:t>
                          </a:r>
                          <a:endParaRPr lang="en-US" dirty="0"/>
                        </a:p>
                      </a:txBody>
                      <a:tcPr/>
                    </a:tc>
                    <a:tc>
                      <a:txBody>
                        <a:bodyPr/>
                        <a:lstStyle/>
                        <a:p>
                          <a:r>
                            <a:rPr lang="en-US" dirty="0" smtClean="0"/>
                            <a:t>Energy Change (J)</a:t>
                          </a:r>
                          <a:endParaRPr lang="en-US" dirty="0"/>
                        </a:p>
                      </a:txBody>
                      <a:tcPr/>
                    </a:tc>
                  </a:tr>
                  <a:tr h="683607">
                    <a:tc>
                      <a:txBody>
                        <a:bodyPr/>
                        <a:lstStyle/>
                        <a:p>
                          <a:r>
                            <a:rPr lang="en-US" dirty="0" smtClean="0"/>
                            <a:t>Radio-Frequency</a:t>
                          </a:r>
                          <a:endParaRPr lang="en-US" dirty="0"/>
                        </a:p>
                      </a:txBody>
                      <a:tcPr/>
                    </a:tc>
                    <a:tc>
                      <a:txBody>
                        <a:bodyPr/>
                        <a:lstStyle/>
                        <a:p>
                          <a:r>
                            <a:rPr lang="en-US" dirty="0" smtClean="0"/>
                            <a:t>10m-1cm</a:t>
                          </a:r>
                          <a:endParaRPr lang="en-US" dirty="0"/>
                        </a:p>
                      </a:txBody>
                      <a:tcPr/>
                    </a:tc>
                    <a:tc>
                      <a:txBody>
                        <a:bodyPr/>
                        <a:lstStyle/>
                        <a:p>
                          <a:endParaRPr lang="en-US"/>
                        </a:p>
                      </a:txBody>
                      <a:tcPr>
                        <a:blipFill rotWithShape="1">
                          <a:blip r:embed="rId3"/>
                          <a:stretch>
                            <a:fillRect l="-160857" t="-102679" r="-85714" b="-651786"/>
                          </a:stretch>
                        </a:blipFill>
                      </a:tcPr>
                    </a:tc>
                    <a:tc>
                      <a:txBody>
                        <a:bodyPr/>
                        <a:lstStyle/>
                        <a:p>
                          <a:r>
                            <a:rPr lang="en-US" dirty="0" smtClean="0"/>
                            <a:t>0.001-10 J</a:t>
                          </a:r>
                          <a:r>
                            <a:rPr lang="en-US" baseline="0" dirty="0" smtClean="0"/>
                            <a:t> per mole</a:t>
                          </a:r>
                          <a:endParaRPr lang="en-US" dirty="0"/>
                        </a:p>
                      </a:txBody>
                      <a:tcPr/>
                    </a:tc>
                  </a:tr>
                  <a:tr h="800552">
                    <a:tc>
                      <a:txBody>
                        <a:bodyPr/>
                        <a:lstStyle/>
                        <a:p>
                          <a:r>
                            <a:rPr lang="en-US" dirty="0" smtClean="0"/>
                            <a:t>Microwave</a:t>
                          </a:r>
                          <a:r>
                            <a:rPr lang="en-US" baseline="0" dirty="0" smtClean="0"/>
                            <a:t> </a:t>
                          </a:r>
                          <a:endParaRPr lang="en-US" dirty="0"/>
                        </a:p>
                      </a:txBody>
                      <a:tcPr/>
                    </a:tc>
                    <a:tc>
                      <a:txBody>
                        <a:bodyPr/>
                        <a:lstStyle/>
                        <a:p>
                          <a:r>
                            <a:rPr lang="en-US" dirty="0" smtClean="0"/>
                            <a:t>1cm-100um</a:t>
                          </a:r>
                          <a:endParaRPr lang="en-US" dirty="0"/>
                        </a:p>
                      </a:txBody>
                      <a:tcPr/>
                    </a:tc>
                    <a:tc>
                      <a:txBody>
                        <a:bodyPr/>
                        <a:lstStyle/>
                        <a:p>
                          <a:endParaRPr lang="en-US"/>
                        </a:p>
                      </a:txBody>
                      <a:tcPr>
                        <a:blipFill rotWithShape="1">
                          <a:blip r:embed="rId3"/>
                          <a:stretch>
                            <a:fillRect l="-160857" t="-173282" r="-85714" b="-457252"/>
                          </a:stretch>
                        </a:blipFill>
                      </a:tcPr>
                    </a:tc>
                    <a:tc>
                      <a:txBody>
                        <a:bodyPr/>
                        <a:lstStyle/>
                        <a:p>
                          <a:r>
                            <a:rPr lang="en-US" dirty="0" smtClean="0"/>
                            <a:t>100</a:t>
                          </a:r>
                          <a:r>
                            <a:rPr lang="en-US" baseline="0" dirty="0" smtClean="0"/>
                            <a:t> J/mole</a:t>
                          </a:r>
                          <a:endParaRPr lang="en-US" dirty="0"/>
                        </a:p>
                      </a:txBody>
                      <a:tcPr/>
                    </a:tc>
                  </a:tr>
                  <a:tr h="1057525">
                    <a:tc>
                      <a:txBody>
                        <a:bodyPr/>
                        <a:lstStyle/>
                        <a:p>
                          <a:r>
                            <a:rPr lang="en-US" dirty="0" smtClean="0"/>
                            <a:t>Infrared </a:t>
                          </a:r>
                          <a:endParaRPr lang="en-US" dirty="0"/>
                        </a:p>
                      </a:txBody>
                      <a:tcPr/>
                    </a:tc>
                    <a:tc>
                      <a:txBody>
                        <a:bodyPr/>
                        <a:lstStyle/>
                        <a:p>
                          <a:r>
                            <a:rPr lang="en-US" dirty="0" smtClean="0"/>
                            <a:t>100um-1um</a:t>
                          </a:r>
                          <a:endParaRPr lang="en-US" dirty="0"/>
                        </a:p>
                      </a:txBody>
                      <a:tcPr/>
                    </a:tc>
                    <a:tc>
                      <a:txBody>
                        <a:bodyPr/>
                        <a:lstStyle/>
                        <a:p>
                          <a:endParaRPr lang="en-US"/>
                        </a:p>
                      </a:txBody>
                      <a:tcPr>
                        <a:blipFill rotWithShape="1">
                          <a:blip r:embed="rId3"/>
                          <a:stretch>
                            <a:fillRect l="-160857" t="-205747" r="-85714" b="-244253"/>
                          </a:stretch>
                        </a:blipFill>
                      </a:tcPr>
                    </a:tc>
                    <a:tc>
                      <a:txBody>
                        <a:bodyPr/>
                        <a:lstStyle/>
                        <a:p>
                          <a:endParaRPr lang="en-US"/>
                        </a:p>
                      </a:txBody>
                      <a:tcPr>
                        <a:blipFill rotWithShape="1">
                          <a:blip r:embed="rId3"/>
                          <a:stretch>
                            <a:fillRect l="-304333" t="-205747" b="-244253"/>
                          </a:stretch>
                        </a:blipFill>
                      </a:tcPr>
                    </a:tc>
                  </a:tr>
                  <a:tr h="813480">
                    <a:tc>
                      <a:txBody>
                        <a:bodyPr/>
                        <a:lstStyle/>
                        <a:p>
                          <a:r>
                            <a:rPr lang="en-US" dirty="0" smtClean="0"/>
                            <a:t>Visible and UV</a:t>
                          </a:r>
                          <a:endParaRPr lang="en-US" dirty="0"/>
                        </a:p>
                      </a:txBody>
                      <a:tcPr/>
                    </a:tc>
                    <a:tc>
                      <a:txBody>
                        <a:bodyPr/>
                        <a:lstStyle/>
                        <a:p>
                          <a:r>
                            <a:rPr lang="en-US" dirty="0" smtClean="0"/>
                            <a:t>1-10 nm</a:t>
                          </a:r>
                          <a:endParaRPr lang="en-US" dirty="0"/>
                        </a:p>
                      </a:txBody>
                      <a:tcPr/>
                    </a:tc>
                    <a:tc>
                      <a:txBody>
                        <a:bodyPr/>
                        <a:lstStyle/>
                        <a:p>
                          <a:endParaRPr lang="en-US"/>
                        </a:p>
                      </a:txBody>
                      <a:tcPr>
                        <a:blipFill rotWithShape="1">
                          <a:blip r:embed="rId3"/>
                          <a:stretch>
                            <a:fillRect l="-160857" t="-400000" r="-85714" b="-219549"/>
                          </a:stretch>
                        </a:blipFill>
                      </a:tcPr>
                    </a:tc>
                    <a:tc>
                      <a:txBody>
                        <a:bodyPr/>
                        <a:lstStyle/>
                        <a:p>
                          <a:endParaRPr lang="en-US"/>
                        </a:p>
                      </a:txBody>
                      <a:tcPr>
                        <a:blipFill rotWithShape="1">
                          <a:blip r:embed="rId3"/>
                          <a:stretch>
                            <a:fillRect l="-304333" t="-400000" b="-219549"/>
                          </a:stretch>
                        </a:blipFill>
                      </a:tcPr>
                    </a:tc>
                  </a:tr>
                  <a:tr h="1040718">
                    <a:tc>
                      <a:txBody>
                        <a:bodyPr/>
                        <a:lstStyle/>
                        <a:p>
                          <a:r>
                            <a:rPr lang="en-US" dirty="0" smtClean="0"/>
                            <a:t>X-ray</a:t>
                          </a:r>
                          <a:endParaRPr lang="en-US" dirty="0"/>
                        </a:p>
                      </a:txBody>
                      <a:tcPr/>
                    </a:tc>
                    <a:tc>
                      <a:txBody>
                        <a:bodyPr/>
                        <a:lstStyle/>
                        <a:p>
                          <a:r>
                            <a:rPr lang="en-US" dirty="0" smtClean="0"/>
                            <a:t>10nm-100pm</a:t>
                          </a:r>
                          <a:endParaRPr lang="en-US" dirty="0"/>
                        </a:p>
                      </a:txBody>
                      <a:tcPr/>
                    </a:tc>
                    <a:tc>
                      <a:txBody>
                        <a:bodyPr/>
                        <a:lstStyle/>
                        <a:p>
                          <a:endParaRPr lang="en-US"/>
                        </a:p>
                      </a:txBody>
                      <a:tcPr>
                        <a:blipFill rotWithShape="1">
                          <a:blip r:embed="rId3"/>
                          <a:stretch>
                            <a:fillRect l="-160857" t="-388889" r="-85714" b="-70760"/>
                          </a:stretch>
                        </a:blipFill>
                      </a:tcPr>
                    </a:tc>
                    <a:tc>
                      <a:txBody>
                        <a:bodyPr/>
                        <a:lstStyle/>
                        <a:p>
                          <a:endParaRPr lang="en-US"/>
                        </a:p>
                      </a:txBody>
                      <a:tcPr>
                        <a:blipFill rotWithShape="1">
                          <a:blip r:embed="rId3"/>
                          <a:stretch>
                            <a:fillRect l="-304333" t="-388889" b="-70760"/>
                          </a:stretch>
                        </a:blipFill>
                      </a:tcPr>
                    </a:tc>
                  </a:tr>
                  <a:tr h="683607">
                    <a:tc>
                      <a:txBody>
                        <a:bodyPr/>
                        <a:lstStyle/>
                        <a:p>
                          <a:r>
                            <a:rPr lang="el-GR" dirty="0" smtClean="0"/>
                            <a:t>ϒ</a:t>
                          </a:r>
                          <a:r>
                            <a:rPr lang="en-US" dirty="0" smtClean="0"/>
                            <a:t>-ray</a:t>
                          </a:r>
                          <a:endParaRPr lang="en-US" dirty="0"/>
                        </a:p>
                      </a:txBody>
                      <a:tcPr/>
                    </a:tc>
                    <a:tc>
                      <a:txBody>
                        <a:bodyPr/>
                        <a:lstStyle/>
                        <a:p>
                          <a:r>
                            <a:rPr lang="en-US" dirty="0" smtClean="0"/>
                            <a:t>100pm-1pm</a:t>
                          </a:r>
                          <a:endParaRPr lang="en-US" dirty="0"/>
                        </a:p>
                      </a:txBody>
                      <a:tcPr/>
                    </a:tc>
                    <a:tc>
                      <a:txBody>
                        <a:bodyPr/>
                        <a:lstStyle/>
                        <a:p>
                          <a:endParaRPr lang="en-US"/>
                        </a:p>
                      </a:txBody>
                      <a:tcPr>
                        <a:blipFill rotWithShape="1">
                          <a:blip r:embed="rId3"/>
                          <a:stretch>
                            <a:fillRect l="-160857" t="-746429" r="-85714" b="-8036"/>
                          </a:stretch>
                        </a:blipFill>
                      </a:tcPr>
                    </a:tc>
                    <a:tc>
                      <a:txBody>
                        <a:bodyPr/>
                        <a:lstStyle/>
                        <a:p>
                          <a:endParaRPr lang="en-US"/>
                        </a:p>
                      </a:txBody>
                      <a:tcPr>
                        <a:blipFill rotWithShape="1">
                          <a:blip r:embed="rId3"/>
                          <a:stretch>
                            <a:fillRect l="-304333" t="-746429" b="-8036"/>
                          </a:stretch>
                        </a:blipFill>
                      </a:tcPr>
                    </a:tc>
                  </a:tr>
                </a:tbl>
              </a:graphicData>
            </a:graphic>
          </p:graphicFrame>
        </mc:Fallback>
      </mc:AlternateContent>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4" name="Rectangle 4"/>
          <p:cNvSpPr>
            <a:spLocks noChangeArrowheads="1"/>
          </p:cNvSpPr>
          <p:nvPr/>
        </p:nvSpPr>
        <p:spPr bwMode="auto">
          <a:xfrm>
            <a:off x="0" y="38100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dirty="0"/>
          </a:p>
        </p:txBody>
      </p:sp>
      <p:sp>
        <p:nvSpPr>
          <p:cNvPr id="2048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6"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00"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02"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06"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08"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0" name="Rectangle 3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2" name="Rectangle 3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4" name="Rectangle 3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6" name="Rectangle 3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8" name="Rectangle 3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0" name="Rectangle 40"/>
          <p:cNvSpPr>
            <a:spLocks noChangeArrowheads="1"/>
          </p:cNvSpPr>
          <p:nvPr/>
        </p:nvSpPr>
        <p:spPr bwMode="auto">
          <a:xfrm>
            <a:off x="0" y="10846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17426605</TotalTime>
  <Words>2032</Words>
  <Application>Microsoft Office PowerPoint</Application>
  <PresentationFormat>On-screen Show (4:3)</PresentationFormat>
  <Paragraphs>236</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Spectroscopy</vt:lpstr>
      <vt:lpstr>PowerPoint Presentation</vt:lpstr>
      <vt:lpstr>Electromagnetic Radiation:</vt:lpstr>
      <vt:lpstr>PowerPoint Presentation</vt:lpstr>
      <vt:lpstr>PowerPoint Presentation</vt:lpstr>
      <vt:lpstr>PowerPoint Presentation</vt:lpstr>
      <vt:lpstr>Particle Nature:</vt:lpstr>
      <vt:lpstr>Regions  of spectrum:</vt:lpstr>
      <vt:lpstr>Regions of Spectrum</vt:lpstr>
      <vt:lpstr>Born-Oppenheimer Approximation:</vt:lpstr>
      <vt:lpstr>PowerPoint Presentation</vt:lpstr>
      <vt:lpstr>Basic Features of Different Spectrometers</vt:lpstr>
      <vt:lpstr>Absorption Instrument:</vt:lpstr>
      <vt:lpstr>PowerPoint Presentation</vt:lpstr>
      <vt:lpstr>PowerPoint Presentation</vt:lpstr>
      <vt:lpstr>PowerPoint Presentation</vt:lpstr>
      <vt:lpstr>Emission Instrument:</vt:lpstr>
      <vt:lpstr>PowerPoint Presentation</vt:lpstr>
      <vt:lpstr>ROTATIONAL SPECTRUM</vt:lpstr>
      <vt:lpstr>PowerPoint Presentation</vt:lpstr>
      <vt:lpstr>Diatomic molecule :Rigid Rotator </vt:lpstr>
      <vt:lpstr>PowerPoint Presentation</vt:lpstr>
      <vt:lpstr>PowerPoint Presentation</vt:lpstr>
      <vt:lpstr>PowerPoint Presentation</vt:lpstr>
      <vt:lpstr>Energy Levels of Rigid Rotator: (Semiclassical –principle)</vt:lpstr>
      <vt:lpstr>PowerPoint Presentation</vt:lpstr>
      <vt:lpstr>Selection Rule: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Spectroscopy</dc:title>
  <dc:creator>Sinkar</dc:creator>
  <cp:lastModifiedBy>Sinkar</cp:lastModifiedBy>
  <cp:revision>149</cp:revision>
  <dcterms:created xsi:type="dcterms:W3CDTF">2015-08-08T06:57:12Z</dcterms:created>
  <dcterms:modified xsi:type="dcterms:W3CDTF">2002-03-25T19:38:41Z</dcterms:modified>
</cp:coreProperties>
</file>