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7"/>
  </p:notesMasterIdLst>
  <p:sldIdLst>
    <p:sldId id="256" r:id="rId2"/>
    <p:sldId id="292" r:id="rId3"/>
    <p:sldId id="259" r:id="rId4"/>
    <p:sldId id="260" r:id="rId5"/>
    <p:sldId id="261" r:id="rId6"/>
    <p:sldId id="262" r:id="rId7"/>
    <p:sldId id="263" r:id="rId8"/>
    <p:sldId id="273" r:id="rId9"/>
    <p:sldId id="264" r:id="rId10"/>
    <p:sldId id="265" r:id="rId11"/>
    <p:sldId id="266" r:id="rId12"/>
    <p:sldId id="267" r:id="rId13"/>
    <p:sldId id="268" r:id="rId14"/>
    <p:sldId id="269" r:id="rId15"/>
    <p:sldId id="270" r:id="rId16"/>
    <p:sldId id="290" r:id="rId17"/>
    <p:sldId id="271" r:id="rId18"/>
    <p:sldId id="272" r:id="rId19"/>
    <p:sldId id="274" r:id="rId20"/>
    <p:sldId id="275" r:id="rId21"/>
    <p:sldId id="291"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5341"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E58B6F-74AF-4B68-B49F-105A9FFCF5E4}" type="datetimeFigureOut">
              <a:rPr lang="en-US" smtClean="0"/>
              <a:pPr/>
              <a:t>27/08/2020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BC66D-1606-4CCF-9B51-D244B5C818B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ABC66D-1606-4CCF-9B51-D244B5C818B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ABC66D-1606-4CCF-9B51-D244B5C818BF}"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27ABC66D-1606-4CCF-9B51-D244B5C818BF}"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ABC66D-1606-4CCF-9B51-D244B5C818BF}" type="slidenum">
              <a:rPr lang="en-US" smtClean="0"/>
              <a:pPr/>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F67D2-6371-4836-8E01-FD8CB52A80C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078637-11F9-4B9D-A069-08F68E9DF9DD}" type="datetimeFigureOut">
              <a:rPr lang="en-US" smtClean="0"/>
              <a:pPr/>
              <a:t>27/08/2020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D5F67D2-6371-4836-8E01-FD8CB52A80C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078637-11F9-4B9D-A069-08F68E9DF9DD}" type="datetimeFigureOut">
              <a:rPr lang="en-US" smtClean="0"/>
              <a:pPr/>
              <a:t>27/08/2020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D5F67D2-6371-4836-8E01-FD8CB52A80C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28600"/>
            <a:ext cx="4495800" cy="762000"/>
          </a:xfrm>
        </p:spPr>
        <p:txBody>
          <a:bodyPr>
            <a:normAutofit/>
          </a:bodyPr>
          <a:lstStyle/>
          <a:p>
            <a:r>
              <a:rPr lang="en-US" sz="4000" b="1" dirty="0" smtClean="0">
                <a:solidFill>
                  <a:srgbClr val="FF0000"/>
                </a:solidFill>
              </a:rPr>
              <a:t>Photochemistry </a:t>
            </a:r>
            <a:endParaRPr lang="en-US" sz="4000" b="1" dirty="0">
              <a:solidFill>
                <a:srgbClr val="FF0000"/>
              </a:solidFill>
            </a:endParaRPr>
          </a:p>
        </p:txBody>
      </p:sp>
      <p:sp>
        <p:nvSpPr>
          <p:cNvPr id="3" name="Subtitle 2"/>
          <p:cNvSpPr>
            <a:spLocks noGrp="1"/>
          </p:cNvSpPr>
          <p:nvPr>
            <p:ph type="subTitle" idx="1"/>
          </p:nvPr>
        </p:nvSpPr>
        <p:spPr>
          <a:xfrm>
            <a:off x="304800" y="990600"/>
            <a:ext cx="8610600" cy="5715000"/>
          </a:xfrm>
        </p:spPr>
        <p:txBody>
          <a:bodyPr>
            <a:normAutofit fontScale="25000" lnSpcReduction="20000"/>
          </a:bodyPr>
          <a:lstStyle/>
          <a:p>
            <a:pPr algn="l"/>
            <a:r>
              <a:rPr lang="en-US" sz="9800" dirty="0" smtClean="0">
                <a:solidFill>
                  <a:srgbClr val="FF0000"/>
                </a:solidFill>
              </a:rPr>
              <a:t>Definition :</a:t>
            </a:r>
            <a:r>
              <a:rPr lang="en-US" sz="9800" dirty="0" smtClean="0"/>
              <a:t> </a:t>
            </a:r>
          </a:p>
          <a:p>
            <a:pPr algn="l">
              <a:lnSpc>
                <a:spcPct val="150000"/>
              </a:lnSpc>
            </a:pPr>
            <a:r>
              <a:rPr lang="en-US" sz="12800" dirty="0" smtClean="0"/>
              <a:t>The branch  of chemistry which deals with the study of photochemical reaction is called photochemistry</a:t>
            </a:r>
          </a:p>
          <a:p>
            <a:pPr algn="l">
              <a:lnSpc>
                <a:spcPct val="150000"/>
              </a:lnSpc>
              <a:buFont typeface="Wingdings" pitchFamily="2" charset="2"/>
              <a:buChar char="Ø"/>
            </a:pPr>
            <a:r>
              <a:rPr lang="en-US" sz="12800" dirty="0" smtClean="0"/>
              <a:t>Photochemical  Reaction  -The reaction which takes place by absorption of the visible &amp; UV radiation.</a:t>
            </a:r>
          </a:p>
          <a:p>
            <a:pPr algn="l">
              <a:lnSpc>
                <a:spcPct val="150000"/>
              </a:lnSpc>
              <a:buFont typeface="Wingdings" pitchFamily="2" charset="2"/>
              <a:buChar char="Ø"/>
            </a:pPr>
            <a:r>
              <a:rPr lang="en-US" sz="12800" dirty="0" smtClean="0"/>
              <a:t>Thermal Reaction – The reactions which are caused by heat and in absence of light.  </a:t>
            </a:r>
          </a:p>
          <a:p>
            <a:pPr algn="l"/>
            <a:endParaRPr lang="en-US" sz="4400" dirty="0"/>
          </a:p>
        </p:txBody>
      </p:sp>
      <p:sp>
        <p:nvSpPr>
          <p:cNvPr id="4" name="Rectangle 3"/>
          <p:cNvSpPr/>
          <p:nvPr/>
        </p:nvSpPr>
        <p:spPr>
          <a:xfrm>
            <a:off x="228600" y="5265450"/>
            <a:ext cx="1835267" cy="584775"/>
          </a:xfrm>
          <a:prstGeom prst="rect">
            <a:avLst/>
          </a:prstGeom>
        </p:spPr>
        <p:txBody>
          <a:bodyPr wrap="square">
            <a:spAutoFit/>
          </a:bodyPr>
          <a:lstStyle/>
          <a:p>
            <a:r>
              <a:rPr lang="en-US" sz="3200" dirty="0" smtClean="0">
                <a:solidFill>
                  <a:prstClr val="black">
                    <a:tint val="75000"/>
                  </a:prstClr>
                </a:solidFill>
              </a:rPr>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p:spPr>
        <p:txBody>
          <a:bodyPr>
            <a:normAutofit/>
          </a:bodyPr>
          <a:lstStyle/>
          <a:p>
            <a:pPr algn="l"/>
            <a:r>
              <a:rPr lang="en-US" sz="3600" b="1" dirty="0" smtClean="0">
                <a:solidFill>
                  <a:srgbClr val="FF0000"/>
                </a:solidFill>
              </a:rPr>
              <a:t>1. Non–</a:t>
            </a:r>
            <a:r>
              <a:rPr lang="en-US" sz="3600" b="1" dirty="0" err="1" smtClean="0">
                <a:solidFill>
                  <a:srgbClr val="FF0000"/>
                </a:solidFill>
              </a:rPr>
              <a:t>radiative</a:t>
            </a:r>
            <a:r>
              <a:rPr lang="en-US" sz="3600" b="1" dirty="0" smtClean="0">
                <a:solidFill>
                  <a:srgbClr val="FF0000"/>
                </a:solidFill>
              </a:rPr>
              <a:t> Transitions</a:t>
            </a:r>
            <a:endParaRPr lang="en-US" sz="3600" b="1" dirty="0">
              <a:solidFill>
                <a:srgbClr val="FF0000"/>
              </a:solidFill>
            </a:endParaRPr>
          </a:p>
        </p:txBody>
      </p:sp>
      <p:sp>
        <p:nvSpPr>
          <p:cNvPr id="3" name="Content Placeholder 2"/>
          <p:cNvSpPr>
            <a:spLocks noGrp="1"/>
          </p:cNvSpPr>
          <p:nvPr>
            <p:ph idx="1"/>
          </p:nvPr>
        </p:nvSpPr>
        <p:spPr>
          <a:xfrm>
            <a:off x="381000" y="1447800"/>
            <a:ext cx="8458200" cy="4678363"/>
          </a:xfrm>
        </p:spPr>
        <p:txBody>
          <a:bodyPr>
            <a:normAutofit fontScale="55000" lnSpcReduction="20000"/>
          </a:bodyPr>
          <a:lstStyle/>
          <a:p>
            <a:pPr algn="just">
              <a:buNone/>
            </a:pPr>
            <a:r>
              <a:rPr lang="en-US" dirty="0" smtClean="0"/>
              <a:t>    </a:t>
            </a:r>
            <a:r>
              <a:rPr lang="en-US" sz="4600" dirty="0" smtClean="0"/>
              <a:t>These transitions involve the return of the activated or excited molecule from the higher excited state to the first excited state </a:t>
            </a:r>
            <a:r>
              <a:rPr lang="en-US" sz="4000" dirty="0" smtClean="0"/>
              <a:t>(</a:t>
            </a:r>
            <a:r>
              <a:rPr lang="en-US" sz="3400" dirty="0" smtClean="0"/>
              <a:t>S</a:t>
            </a:r>
            <a:r>
              <a:rPr lang="en-US" sz="2900" dirty="0" smtClean="0"/>
              <a:t>3</a:t>
            </a:r>
            <a:r>
              <a:rPr lang="en-US" sz="4600" dirty="0" smtClean="0"/>
              <a:t>,</a:t>
            </a:r>
            <a:r>
              <a:rPr lang="en-US" dirty="0" smtClean="0"/>
              <a:t>S</a:t>
            </a:r>
            <a:r>
              <a:rPr lang="en-US" sz="2900" dirty="0" smtClean="0"/>
              <a:t>2</a:t>
            </a:r>
            <a:r>
              <a:rPr lang="en-US" sz="5100" dirty="0" smtClean="0"/>
              <a:t>      </a:t>
            </a:r>
            <a:r>
              <a:rPr lang="en-US" sz="2900" dirty="0" smtClean="0"/>
              <a:t>S1</a:t>
            </a:r>
            <a:r>
              <a:rPr lang="en-US" sz="5100" dirty="0" smtClean="0"/>
              <a:t>  or </a:t>
            </a:r>
            <a:r>
              <a:rPr lang="en-US" sz="2900" dirty="0" smtClean="0"/>
              <a:t>T3,T2 ,T1 </a:t>
            </a:r>
            <a:r>
              <a:rPr lang="en-US" sz="5100" dirty="0" smtClean="0"/>
              <a:t>). </a:t>
            </a:r>
          </a:p>
          <a:p>
            <a:pPr algn="just">
              <a:buNone/>
            </a:pPr>
            <a:r>
              <a:rPr lang="en-US" sz="5100" dirty="0" smtClean="0"/>
              <a:t>   These transitions do not involve the emission of any radiation and are thus called non-</a:t>
            </a:r>
            <a:r>
              <a:rPr lang="en-US" sz="5100" dirty="0" err="1" smtClean="0"/>
              <a:t>radiative</a:t>
            </a:r>
            <a:r>
              <a:rPr lang="en-US" sz="5100" dirty="0" smtClean="0"/>
              <a:t> or radiationless transitions. The energy of  the activated molecules is dissipated in the form of heat through molecular collisions and the process is called internal conversion. It occurs  in less than      seconds.</a:t>
            </a:r>
          </a:p>
          <a:p>
            <a:pPr algn="just">
              <a:buNone/>
            </a:pPr>
            <a:endParaRPr lang="en-US" sz="4600" dirty="0"/>
          </a:p>
        </p:txBody>
      </p:sp>
      <p:cxnSp>
        <p:nvCxnSpPr>
          <p:cNvPr id="5" name="Straight Arrow Connector 4"/>
          <p:cNvCxnSpPr/>
          <p:nvPr/>
        </p:nvCxnSpPr>
        <p:spPr>
          <a:xfrm>
            <a:off x="4800600" y="2438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43200" y="5105400"/>
            <a:ext cx="381000" cy="381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82000" cy="5562599"/>
          </a:xfrm>
        </p:spPr>
        <p:txBody>
          <a:bodyPr>
            <a:normAutofit lnSpcReduction="10000"/>
          </a:bodyPr>
          <a:lstStyle/>
          <a:p>
            <a:pPr algn="just"/>
            <a:r>
              <a:rPr lang="en-US" dirty="0" smtClean="0"/>
              <a:t>   </a:t>
            </a:r>
            <a:r>
              <a:rPr lang="en-US" sz="3600" dirty="0" smtClean="0"/>
              <a:t>The molecule may also lose energy by another process called intersystem crossing (ISC).</a:t>
            </a:r>
          </a:p>
          <a:p>
            <a:pPr algn="just"/>
            <a:r>
              <a:rPr lang="en-US" sz="3600" dirty="0" smtClean="0"/>
              <a:t>This process involves transition between states of different spins i.e. different multiplicity i.e.</a:t>
            </a:r>
            <a:r>
              <a:rPr lang="en-US" sz="4000" dirty="0" smtClean="0"/>
              <a:t>s</a:t>
            </a:r>
            <a:r>
              <a:rPr lang="en-US" sz="2400" dirty="0" smtClean="0"/>
              <a:t>3</a:t>
            </a:r>
            <a:r>
              <a:rPr lang="en-US" sz="3600" dirty="0" smtClean="0"/>
              <a:t> to </a:t>
            </a:r>
            <a:r>
              <a:rPr lang="en-US" dirty="0" smtClean="0"/>
              <a:t>T</a:t>
            </a:r>
            <a:r>
              <a:rPr lang="en-US" sz="2400" dirty="0" smtClean="0"/>
              <a:t>3</a:t>
            </a:r>
            <a:r>
              <a:rPr lang="en-US" sz="3600" dirty="0" smtClean="0"/>
              <a:t> or s</a:t>
            </a:r>
            <a:r>
              <a:rPr lang="en-US" sz="2400" dirty="0" smtClean="0"/>
              <a:t>2</a:t>
            </a:r>
            <a:r>
              <a:rPr lang="en-US" sz="3600" dirty="0" smtClean="0"/>
              <a:t> to </a:t>
            </a:r>
            <a:r>
              <a:rPr lang="en-US" dirty="0" smtClean="0"/>
              <a:t>T</a:t>
            </a:r>
            <a:r>
              <a:rPr lang="en-US" sz="2400" dirty="0" smtClean="0"/>
              <a:t>2</a:t>
            </a:r>
            <a:r>
              <a:rPr lang="en-US" sz="3600" dirty="0" smtClean="0"/>
              <a:t> or s</a:t>
            </a:r>
            <a:r>
              <a:rPr lang="en-US" sz="2400" dirty="0" smtClean="0"/>
              <a:t>1</a:t>
            </a:r>
            <a:r>
              <a:rPr lang="en-US" sz="3600" dirty="0" smtClean="0"/>
              <a:t> to </a:t>
            </a:r>
            <a:r>
              <a:rPr lang="en-US" dirty="0" smtClean="0"/>
              <a:t>T</a:t>
            </a:r>
            <a:r>
              <a:rPr lang="en-US" sz="2400" dirty="0" smtClean="0"/>
              <a:t>1 </a:t>
            </a:r>
            <a:r>
              <a:rPr lang="en-US" sz="3600" dirty="0" smtClean="0"/>
              <a:t>and </a:t>
            </a:r>
            <a:r>
              <a:rPr lang="en-US" dirty="0" smtClean="0"/>
              <a:t>T</a:t>
            </a:r>
            <a:r>
              <a:rPr lang="en-US" sz="2400" dirty="0" smtClean="0"/>
              <a:t>1</a:t>
            </a:r>
            <a:r>
              <a:rPr lang="en-US" sz="3600" dirty="0" smtClean="0"/>
              <a:t> to </a:t>
            </a:r>
            <a:r>
              <a:rPr lang="en-US" dirty="0" smtClean="0"/>
              <a:t>S</a:t>
            </a:r>
            <a:r>
              <a:rPr lang="en-US" sz="2400" dirty="0" smtClean="0"/>
              <a:t>0</a:t>
            </a:r>
            <a:r>
              <a:rPr lang="en-US" sz="3600" dirty="0" smtClean="0"/>
              <a:t>.These transitions are also radiationless. </a:t>
            </a:r>
          </a:p>
          <a:p>
            <a:pPr algn="just"/>
            <a:r>
              <a:rPr lang="en-US" sz="3600" dirty="0" smtClean="0"/>
              <a:t>Specroscopically such transitions are forbidden.</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600" b="1" dirty="0" smtClean="0">
                <a:solidFill>
                  <a:srgbClr val="FF0000"/>
                </a:solidFill>
              </a:rPr>
              <a:t>2.Radiative Transition</a:t>
            </a:r>
            <a:endParaRPr lang="en-US" sz="3600" b="1" dirty="0">
              <a:solidFill>
                <a:srgbClr val="FF0000"/>
              </a:solidFill>
            </a:endParaRPr>
          </a:p>
        </p:txBody>
      </p:sp>
      <p:sp>
        <p:nvSpPr>
          <p:cNvPr id="3" name="Content Placeholder 2"/>
          <p:cNvSpPr>
            <a:spLocks noGrp="1"/>
          </p:cNvSpPr>
          <p:nvPr>
            <p:ph idx="1"/>
          </p:nvPr>
        </p:nvSpPr>
        <p:spPr>
          <a:xfrm>
            <a:off x="304800" y="1371600"/>
            <a:ext cx="8305800" cy="4983163"/>
          </a:xfrm>
        </p:spPr>
        <p:txBody>
          <a:bodyPr>
            <a:normAutofit/>
          </a:bodyPr>
          <a:lstStyle/>
          <a:p>
            <a:pPr algn="just"/>
            <a:r>
              <a:rPr lang="en-US" dirty="0" smtClean="0"/>
              <a:t>   These transition involve the return of the activated molecules from the singlet excited state  </a:t>
            </a:r>
            <a:r>
              <a:rPr lang="en-US" sz="2400" dirty="0" smtClean="0"/>
              <a:t>S</a:t>
            </a:r>
            <a:r>
              <a:rPr lang="en-US" sz="2000" dirty="0" smtClean="0"/>
              <a:t>1</a:t>
            </a:r>
            <a:r>
              <a:rPr lang="en-US" dirty="0" smtClean="0"/>
              <a:t> and triplet excited state </a:t>
            </a:r>
            <a:r>
              <a:rPr lang="en-US" sz="2400" dirty="0" smtClean="0"/>
              <a:t>T</a:t>
            </a:r>
            <a:r>
              <a:rPr lang="en-US" sz="2000" dirty="0" smtClean="0"/>
              <a:t>1</a:t>
            </a:r>
            <a:r>
              <a:rPr lang="en-US" dirty="0" smtClean="0"/>
              <a:t> to the ground state </a:t>
            </a:r>
            <a:r>
              <a:rPr lang="en-US" sz="2400" dirty="0" smtClean="0"/>
              <a:t>S0</a:t>
            </a:r>
            <a:r>
              <a:rPr lang="en-US" dirty="0" smtClean="0"/>
              <a:t> with the emission of light radiation.</a:t>
            </a:r>
          </a:p>
          <a:p>
            <a:pPr algn="just"/>
            <a:r>
              <a:rPr lang="en-US" dirty="0" smtClean="0"/>
              <a:t>  The transition from </a:t>
            </a:r>
            <a:r>
              <a:rPr lang="en-US" sz="2400" dirty="0" smtClean="0"/>
              <a:t>S</a:t>
            </a:r>
            <a:r>
              <a:rPr lang="en-US" sz="2000" dirty="0" smtClean="0"/>
              <a:t>1</a:t>
            </a:r>
            <a:r>
              <a:rPr lang="en-US" dirty="0" smtClean="0"/>
              <a:t> to </a:t>
            </a:r>
            <a:r>
              <a:rPr lang="en-US" sz="2400" dirty="0" smtClean="0"/>
              <a:t>S</a:t>
            </a:r>
            <a:r>
              <a:rPr lang="en-US" sz="2000" dirty="0" smtClean="0"/>
              <a:t>0</a:t>
            </a:r>
            <a:r>
              <a:rPr lang="en-US" dirty="0" smtClean="0"/>
              <a:t> is </a:t>
            </a:r>
            <a:r>
              <a:rPr lang="en-US" dirty="0" err="1" smtClean="0"/>
              <a:t>Spectroscopically</a:t>
            </a:r>
            <a:r>
              <a:rPr lang="en-US" dirty="0" smtClean="0"/>
              <a:t> allowed transition  and occurs in about    seconds. The Emission of radiation in this transition is called fluorescence.</a:t>
            </a:r>
            <a:endParaRPr lang="en-US" dirty="0"/>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81400" y="4724400"/>
            <a:ext cx="457200" cy="304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5668963"/>
          </a:xfrm>
        </p:spPr>
        <p:txBody>
          <a:bodyPr>
            <a:normAutofit/>
          </a:bodyPr>
          <a:lstStyle/>
          <a:p>
            <a:r>
              <a:rPr lang="en-US" dirty="0" smtClean="0"/>
              <a:t>The transition from the triplet excited state T</a:t>
            </a:r>
            <a:r>
              <a:rPr lang="en-US" sz="1900" dirty="0" smtClean="0"/>
              <a:t>1</a:t>
            </a:r>
            <a:r>
              <a:rPr lang="en-US" dirty="0" smtClean="0"/>
              <a:t> to the round state S</a:t>
            </a:r>
            <a:r>
              <a:rPr lang="en-US" sz="2200" dirty="0" smtClean="0"/>
              <a:t>0</a:t>
            </a:r>
            <a:r>
              <a:rPr lang="en-US" dirty="0" smtClean="0"/>
              <a:t> is rather slow and emission of radiation in this transition is called phosphorescence. The life times </a:t>
            </a:r>
            <a:r>
              <a:rPr lang="en-US" dirty="0" smtClean="0"/>
              <a:t>of phosphorescence </a:t>
            </a:r>
            <a:r>
              <a:rPr lang="en-US" dirty="0" smtClean="0"/>
              <a:t>is much longer of the order of </a:t>
            </a:r>
            <a:r>
              <a:rPr lang="en-US" dirty="0" smtClean="0"/>
              <a:t>second </a:t>
            </a:r>
            <a:r>
              <a:rPr lang="en-US" dirty="0" smtClean="0"/>
              <a:t>or more because the transition </a:t>
            </a:r>
            <a:r>
              <a:rPr lang="en-US" dirty="0" smtClean="0"/>
              <a:t>    involves </a:t>
            </a:r>
            <a:r>
              <a:rPr lang="en-US" dirty="0" smtClean="0"/>
              <a:t>spin inversion which needs time for its occurrence. </a:t>
            </a:r>
          </a:p>
          <a:p>
            <a:r>
              <a:rPr lang="en-US" dirty="0" smtClean="0"/>
              <a:t>Both fluorescent and phosphorescent radiations are of lower frequencies than the incident exciting light because some part of light energy absorbed by the molecule is dissipated in the from of heat during the non-</a:t>
            </a:r>
            <a:r>
              <a:rPr lang="en-US" dirty="0" err="1" smtClean="0"/>
              <a:t>radiative</a:t>
            </a:r>
            <a:r>
              <a:rPr lang="en-US" dirty="0" smtClean="0"/>
              <a:t> transitions.</a:t>
            </a:r>
            <a:endParaRPr lang="en-US" dirty="0"/>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534400" y="2209800"/>
            <a:ext cx="457200" cy="304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153400" cy="5562600"/>
          </a:xfrm>
        </p:spPr>
        <p:txBody>
          <a:bodyPr>
            <a:normAutofit/>
          </a:bodyPr>
          <a:lstStyle/>
          <a:p>
            <a:r>
              <a:rPr lang="en-US" dirty="0" smtClean="0"/>
              <a:t>Thus different types of photophysical pathways explained with the help of Jablonski diagram may be summarized as follows.</a:t>
            </a:r>
          </a:p>
          <a:p>
            <a:pPr>
              <a:buNone/>
            </a:pPr>
            <a:r>
              <a:rPr lang="en-US" sz="2800" dirty="0" smtClean="0"/>
              <a:t>             A  + h</a:t>
            </a:r>
            <a:r>
              <a:rPr lang="el-GR" sz="2800" dirty="0" smtClean="0"/>
              <a:t>ν</a:t>
            </a:r>
            <a:r>
              <a:rPr lang="en-US" sz="2800" dirty="0" smtClean="0"/>
              <a:t>          </a:t>
            </a:r>
            <a:r>
              <a:rPr lang="en-US" sz="2800" dirty="0" smtClean="0"/>
              <a:t>   A</a:t>
            </a:r>
            <a:r>
              <a:rPr lang="en-US" sz="2800" dirty="0" smtClean="0"/>
              <a:t>*</a:t>
            </a:r>
          </a:p>
          <a:p>
            <a:pPr>
              <a:buNone/>
            </a:pPr>
            <a:r>
              <a:rPr lang="en-US" dirty="0" smtClean="0"/>
              <a:t>    Where , A* is an electrically excited molecule</a:t>
            </a:r>
          </a:p>
          <a:p>
            <a:pPr>
              <a:buNone/>
            </a:pPr>
            <a:r>
              <a:rPr lang="en-US" dirty="0" smtClean="0"/>
              <a:t>     </a:t>
            </a:r>
            <a:r>
              <a:rPr lang="en-US" sz="2800" dirty="0" smtClean="0"/>
              <a:t>A*           A*  + heat …….IC</a:t>
            </a:r>
            <a:r>
              <a:rPr lang="en-US" sz="2800" dirty="0" smtClean="0"/>
              <a:t>….    </a:t>
            </a:r>
            <a:r>
              <a:rPr lang="en-US" sz="2800" dirty="0" err="1" smtClean="0"/>
              <a:t>S</a:t>
            </a:r>
            <a:r>
              <a:rPr lang="en-US" sz="2000" dirty="0" err="1" smtClean="0"/>
              <a:t>n</a:t>
            </a:r>
            <a:r>
              <a:rPr lang="en-US" sz="2800" dirty="0" smtClean="0"/>
              <a:t>      </a:t>
            </a:r>
            <a:r>
              <a:rPr lang="en-US" sz="2800" dirty="0" smtClean="0"/>
              <a:t>S</a:t>
            </a:r>
            <a:r>
              <a:rPr lang="en-US" sz="2000" dirty="0" smtClean="0"/>
              <a:t>1</a:t>
            </a:r>
            <a:endParaRPr lang="en-US" sz="2400" dirty="0" smtClean="0"/>
          </a:p>
          <a:p>
            <a:pPr>
              <a:buNone/>
            </a:pPr>
            <a:r>
              <a:rPr lang="en-US" sz="2400" dirty="0" smtClean="0"/>
              <a:t>       A*              A      +  heat    ……..  IC ….. S</a:t>
            </a:r>
            <a:r>
              <a:rPr lang="en-US" sz="1800" dirty="0" smtClean="0"/>
              <a:t>1</a:t>
            </a:r>
            <a:r>
              <a:rPr lang="en-US" sz="2400" dirty="0" smtClean="0"/>
              <a:t>       </a:t>
            </a:r>
            <a:r>
              <a:rPr lang="en-US" sz="2400" dirty="0" smtClean="0"/>
              <a:t>  S0</a:t>
            </a:r>
            <a:endParaRPr lang="en-US" sz="2400" dirty="0" smtClean="0"/>
          </a:p>
          <a:p>
            <a:pPr>
              <a:buNone/>
            </a:pPr>
            <a:r>
              <a:rPr lang="en-US" sz="2400" dirty="0" smtClean="0"/>
              <a:t>       A*               A     +   h</a:t>
            </a:r>
            <a:r>
              <a:rPr lang="el-GR" sz="2400" dirty="0" smtClean="0"/>
              <a:t>ν</a:t>
            </a:r>
            <a:r>
              <a:rPr lang="en-US" sz="2400" dirty="0" smtClean="0"/>
              <a:t>f  fluorescence  ………   IC ….. S1       S0</a:t>
            </a:r>
          </a:p>
          <a:p>
            <a:pPr>
              <a:buNone/>
            </a:pPr>
            <a:r>
              <a:rPr lang="en-US" sz="2400" dirty="0" smtClean="0"/>
              <a:t>       A*            </a:t>
            </a:r>
            <a:r>
              <a:rPr lang="en-US" sz="2400" dirty="0" smtClean="0"/>
              <a:t> </a:t>
            </a:r>
            <a:r>
              <a:rPr lang="en-US" sz="2400" dirty="0" smtClean="0"/>
              <a:t>    </a:t>
            </a:r>
            <a:r>
              <a:rPr lang="en-US" sz="2400" dirty="0" smtClean="0"/>
              <a:t> </a:t>
            </a:r>
            <a:r>
              <a:rPr lang="en-US" sz="2400" dirty="0" smtClean="0"/>
              <a:t>+ heat  - ISC  …….</a:t>
            </a:r>
            <a:r>
              <a:rPr lang="en-US" sz="2400" dirty="0" err="1" smtClean="0"/>
              <a:t>Sn</a:t>
            </a:r>
            <a:r>
              <a:rPr lang="en-US" sz="2400" dirty="0" smtClean="0"/>
              <a:t>            </a:t>
            </a:r>
            <a:r>
              <a:rPr lang="en-US" sz="2400" dirty="0" err="1" smtClean="0"/>
              <a:t>Tn</a:t>
            </a:r>
            <a:endParaRPr lang="en-US" sz="2400" dirty="0" smtClean="0"/>
          </a:p>
          <a:p>
            <a:pPr>
              <a:buNone/>
            </a:pPr>
            <a:r>
              <a:rPr lang="en-US" sz="2400" dirty="0" smtClean="0"/>
              <a:t>      </a:t>
            </a:r>
            <a:r>
              <a:rPr lang="en-US" sz="2400" dirty="0" smtClean="0"/>
              <a:t>                    A  </a:t>
            </a:r>
            <a:r>
              <a:rPr lang="en-US" sz="2400" dirty="0" smtClean="0"/>
              <a:t>+ h</a:t>
            </a:r>
            <a:r>
              <a:rPr lang="el-GR" sz="2400" dirty="0" smtClean="0"/>
              <a:t>ν</a:t>
            </a:r>
            <a:r>
              <a:rPr lang="en-US" sz="2400" dirty="0" smtClean="0"/>
              <a:t>p    -  Phosphorescence  …. T1      S0</a:t>
            </a:r>
          </a:p>
          <a:p>
            <a:pPr>
              <a:buNone/>
            </a:pPr>
            <a:r>
              <a:rPr lang="en-US" sz="2400" dirty="0" smtClean="0"/>
              <a:t>       </a:t>
            </a:r>
            <a:r>
              <a:rPr lang="en-US" sz="2400" dirty="0" smtClean="0"/>
              <a:t>                   A  </a:t>
            </a:r>
            <a:r>
              <a:rPr lang="en-US" sz="2400" dirty="0" smtClean="0"/>
              <a:t>+ heat  -Reverse ISC – T1       S0</a:t>
            </a:r>
            <a:endParaRPr lang="en-US" dirty="0"/>
          </a:p>
        </p:txBody>
      </p:sp>
      <p:cxnSp>
        <p:nvCxnSpPr>
          <p:cNvPr id="5" name="Straight Arrow Connector 4"/>
          <p:cNvCxnSpPr/>
          <p:nvPr/>
        </p:nvCxnSpPr>
        <p:spPr>
          <a:xfrm>
            <a:off x="2743200" y="2438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371600" y="3657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638800" y="3657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47800" y="41148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867400" y="4114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7391400" y="4572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447800" y="45720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447800" y="49530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029200" y="50292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781800" y="5410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447800" y="5486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791200" y="58674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524000" y="5867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4724400"/>
            <a:ext cx="228600" cy="314325"/>
          </a:xfrm>
          <a:prstGeom prst="rect">
            <a:avLst/>
          </a:prstGeom>
          <a:noFill/>
        </p:spPr>
      </p:pic>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90600" y="5181600"/>
            <a:ext cx="228600" cy="314325"/>
          </a:xfrm>
          <a:prstGeom prst="rect">
            <a:avLst/>
          </a:prstGeom>
          <a:noFill/>
        </p:spPr>
      </p:pic>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533"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90600" y="5791200"/>
            <a:ext cx="228600" cy="3143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pPr algn="l">
              <a:buFont typeface="Wingdings" pitchFamily="2" charset="2"/>
              <a:buChar char="v"/>
            </a:pPr>
            <a:r>
              <a:rPr lang="en-US" dirty="0" smtClean="0">
                <a:solidFill>
                  <a:srgbClr val="FF0000"/>
                </a:solidFill>
              </a:rPr>
              <a:t>Fluorescence :</a:t>
            </a:r>
            <a:endParaRPr lang="en-US" dirty="0">
              <a:solidFill>
                <a:srgbClr val="FF0000"/>
              </a:solidFill>
            </a:endParaRPr>
          </a:p>
        </p:txBody>
      </p:sp>
      <p:sp>
        <p:nvSpPr>
          <p:cNvPr id="3" name="Content Placeholder 2"/>
          <p:cNvSpPr>
            <a:spLocks noGrp="1"/>
          </p:cNvSpPr>
          <p:nvPr>
            <p:ph idx="1"/>
          </p:nvPr>
        </p:nvSpPr>
        <p:spPr>
          <a:xfrm>
            <a:off x="381000" y="1219200"/>
            <a:ext cx="8382000" cy="5105400"/>
          </a:xfrm>
        </p:spPr>
        <p:txBody>
          <a:bodyPr/>
          <a:lstStyle/>
          <a:p>
            <a:pPr algn="just"/>
            <a:r>
              <a:rPr lang="en-US" dirty="0" smtClean="0"/>
              <a:t> When a light of the visible or UV region is incident on certain substance , they emit visible light or radiation and  they stop emitting as soon as the incident light is cut off. This phenomenon is known as Fluorescence and such substance are called fluorescent substance.</a:t>
            </a:r>
          </a:p>
          <a:p>
            <a:pPr algn="just">
              <a:buNone/>
            </a:pPr>
            <a:r>
              <a:rPr lang="en-US" dirty="0" smtClean="0"/>
              <a:t>The mechanism of fluorescence can be explained from the following diagram.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1371600" y="1676400"/>
            <a:ext cx="5257799" cy="41148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normAutofit/>
          </a:bodyPr>
          <a:lstStyle/>
          <a:p>
            <a:r>
              <a:rPr lang="en-US" dirty="0" smtClean="0"/>
              <a:t>When a substance absorbs light energy, it will result in the excited state. i.e. electron moves from  inner orbit to outer. </a:t>
            </a:r>
          </a:p>
          <a:p>
            <a:r>
              <a:rPr lang="en-US" dirty="0" smtClean="0"/>
              <a:t>If the energy of incident light is not sufficient to eject the electron  it will move in the excited singlet.</a:t>
            </a:r>
          </a:p>
          <a:p>
            <a:r>
              <a:rPr lang="en-US" dirty="0" smtClean="0"/>
              <a:t> When these excited electrons return back to the ground singlet state, the light radiation is emitted within </a:t>
            </a:r>
            <a:r>
              <a:rPr lang="en-US" dirty="0" smtClean="0"/>
              <a:t>     second</a:t>
            </a:r>
            <a:r>
              <a:rPr lang="en-US" dirty="0" smtClean="0"/>
              <a:t>.</a:t>
            </a:r>
          </a:p>
          <a:p>
            <a:r>
              <a:rPr lang="en-US" dirty="0" smtClean="0"/>
              <a:t>Thus  the successive stage in the fluorescence are </a:t>
            </a:r>
          </a:p>
          <a:p>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7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71" name="Picture 1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2800" y="4876800"/>
            <a:ext cx="457200" cy="39188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a:bodyPr>
          <a:lstStyle/>
          <a:p>
            <a:pPr>
              <a:buNone/>
            </a:pPr>
            <a:r>
              <a:rPr lang="en-US" dirty="0" smtClean="0"/>
              <a:t>A   + h</a:t>
            </a:r>
            <a:r>
              <a:rPr lang="el-GR" dirty="0" smtClean="0"/>
              <a:t>ν</a:t>
            </a:r>
            <a:r>
              <a:rPr lang="en-US" dirty="0" smtClean="0"/>
              <a:t>             </a:t>
            </a:r>
            <a:r>
              <a:rPr lang="en-US" dirty="0" smtClean="0"/>
              <a:t>  A</a:t>
            </a:r>
            <a:r>
              <a:rPr lang="en-US" dirty="0" smtClean="0"/>
              <a:t>* </a:t>
            </a:r>
            <a:r>
              <a:rPr lang="en-US" dirty="0" smtClean="0"/>
              <a:t>             (</a:t>
            </a:r>
            <a:r>
              <a:rPr lang="en-US" dirty="0" smtClean="0"/>
              <a:t>excited state) </a:t>
            </a:r>
          </a:p>
          <a:p>
            <a:pPr>
              <a:buNone/>
            </a:pPr>
            <a:r>
              <a:rPr lang="en-US" dirty="0" smtClean="0"/>
              <a:t>     A</a:t>
            </a:r>
            <a:r>
              <a:rPr lang="en-US" dirty="0" smtClean="0"/>
              <a:t>*            </a:t>
            </a:r>
            <a:r>
              <a:rPr lang="en-US" dirty="0" smtClean="0"/>
              <a:t>      A</a:t>
            </a:r>
            <a:r>
              <a:rPr lang="en-US" dirty="0" smtClean="0"/>
              <a:t>* + h</a:t>
            </a:r>
            <a:r>
              <a:rPr lang="el-GR" dirty="0" smtClean="0"/>
              <a:t>ν</a:t>
            </a:r>
            <a:r>
              <a:rPr lang="en-US" dirty="0" smtClean="0"/>
              <a:t>f  (fluorescence)</a:t>
            </a:r>
          </a:p>
          <a:p>
            <a:r>
              <a:rPr lang="en-US" dirty="0" smtClean="0"/>
              <a:t>It is general Phenomenon caused by visible and UV light and exhibited by gases ,liquids and solids.</a:t>
            </a:r>
          </a:p>
          <a:p>
            <a:r>
              <a:rPr lang="en-US" dirty="0" smtClean="0"/>
              <a:t>Different substances fluorescence  with light of different wavelengths. </a:t>
            </a:r>
          </a:p>
          <a:p>
            <a:r>
              <a:rPr lang="en-US" dirty="0" smtClean="0"/>
              <a:t>It depends upon the nature of the solvent and the presence of certain anions in solution.</a:t>
            </a:r>
          </a:p>
          <a:p>
            <a:r>
              <a:rPr lang="en-US" dirty="0" smtClean="0"/>
              <a:t>Ex. Chlorophyll, petroleum,vapours of sodium, iodine acetone etc. shows fluorescence.</a:t>
            </a:r>
          </a:p>
          <a:p>
            <a:endParaRPr lang="en-US" dirty="0"/>
          </a:p>
        </p:txBody>
      </p:sp>
      <p:cxnSp>
        <p:nvCxnSpPr>
          <p:cNvPr id="5" name="Straight Arrow Connector 4"/>
          <p:cNvCxnSpPr/>
          <p:nvPr/>
        </p:nvCxnSpPr>
        <p:spPr>
          <a:xfrm>
            <a:off x="1828800" y="9906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15240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smtClean="0">
                <a:solidFill>
                  <a:srgbClr val="FF0000"/>
                </a:solidFill>
              </a:rPr>
              <a:t>Applications:</a:t>
            </a:r>
            <a:endParaRPr lang="en-US" dirty="0">
              <a:solidFill>
                <a:srgbClr val="FF0000"/>
              </a:solidFill>
            </a:endParaRPr>
          </a:p>
        </p:txBody>
      </p:sp>
      <p:sp>
        <p:nvSpPr>
          <p:cNvPr id="3" name="Content Placeholder 2"/>
          <p:cNvSpPr>
            <a:spLocks noGrp="1"/>
          </p:cNvSpPr>
          <p:nvPr>
            <p:ph idx="1"/>
          </p:nvPr>
        </p:nvSpPr>
        <p:spPr>
          <a:xfrm>
            <a:off x="457200" y="1066800"/>
            <a:ext cx="8229600" cy="5181600"/>
          </a:xfrm>
        </p:spPr>
        <p:txBody>
          <a:bodyPr/>
          <a:lstStyle/>
          <a:p>
            <a:pPr marL="514350" indent="-514350">
              <a:buAutoNum type="arabicPeriod"/>
            </a:pPr>
            <a:r>
              <a:rPr lang="en-US" dirty="0" smtClean="0"/>
              <a:t>Determination of uranium in salts.</a:t>
            </a:r>
          </a:p>
          <a:p>
            <a:pPr marL="514350" indent="-514350">
              <a:buAutoNum type="arabicPeriod"/>
            </a:pPr>
            <a:r>
              <a:rPr lang="en-US" dirty="0" smtClean="0"/>
              <a:t>Determination of vitamin B</a:t>
            </a:r>
            <a:r>
              <a:rPr lang="en-US" sz="2000" dirty="0" smtClean="0"/>
              <a:t>1 </a:t>
            </a:r>
            <a:r>
              <a:rPr lang="en-US" dirty="0" smtClean="0"/>
              <a:t>and B</a:t>
            </a:r>
            <a:r>
              <a:rPr lang="en-US" sz="2000" dirty="0" smtClean="0"/>
              <a:t>2 </a:t>
            </a:r>
            <a:r>
              <a:rPr lang="en-US" dirty="0" smtClean="0"/>
              <a:t>in food samples.</a:t>
            </a:r>
          </a:p>
          <a:p>
            <a:pPr marL="514350" indent="-514350">
              <a:buAutoNum type="arabicPeriod"/>
            </a:pPr>
            <a:r>
              <a:rPr lang="en-US" dirty="0" smtClean="0"/>
              <a:t>Examination of  food stuffs.</a:t>
            </a:r>
          </a:p>
          <a:p>
            <a:pPr marL="514350" indent="-514350">
              <a:buAutoNum type="arabicPeriod"/>
            </a:pPr>
            <a:r>
              <a:rPr lang="en-US" dirty="0" smtClean="0"/>
              <a:t>Fluorescent indicators</a:t>
            </a:r>
          </a:p>
          <a:p>
            <a:pPr marL="514350" indent="-514350">
              <a:buAutoNum type="arabicPeriod"/>
            </a:pPr>
            <a:r>
              <a:rPr lang="en-US" dirty="0" smtClean="0"/>
              <a:t>Fluorescent lamps.</a:t>
            </a:r>
          </a:p>
          <a:p>
            <a:pPr marL="514350" indent="-514350">
              <a:buAutoNum type="arabicPeriod"/>
            </a:pPr>
            <a:r>
              <a:rPr lang="en-US" dirty="0" smtClean="0"/>
              <a:t>Detection  of ringworm </a:t>
            </a:r>
          </a:p>
          <a:p>
            <a:pPr marL="514350" indent="-514350">
              <a:buAutoNum type="arabicPeriod"/>
            </a:pPr>
            <a:r>
              <a:rPr lang="en-US" dirty="0" smtClean="0"/>
              <a:t>Diagnosis of internal oragans.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715962"/>
          </a:xfrm>
        </p:spPr>
        <p:txBody>
          <a:bodyPr>
            <a:noAutofit/>
          </a:bodyPr>
          <a:lstStyle/>
          <a:p>
            <a:pPr algn="l"/>
            <a:r>
              <a:rPr lang="en-US" sz="2400" dirty="0" smtClean="0">
                <a:solidFill>
                  <a:srgbClr val="FF0000"/>
                </a:solidFill>
              </a:rPr>
              <a:t>Difference between Photochemical and Thermal Reaction</a:t>
            </a:r>
            <a:endParaRPr lang="en-US" sz="2400" dirty="0"/>
          </a:p>
        </p:txBody>
      </p:sp>
      <p:graphicFrame>
        <p:nvGraphicFramePr>
          <p:cNvPr id="4" name="Content Placeholder 3"/>
          <p:cNvGraphicFramePr>
            <a:graphicFrameLocks noGrp="1"/>
          </p:cNvGraphicFramePr>
          <p:nvPr>
            <p:ph idx="1"/>
          </p:nvPr>
        </p:nvGraphicFramePr>
        <p:xfrm>
          <a:off x="228600" y="946447"/>
          <a:ext cx="8915400" cy="5987753"/>
        </p:xfrm>
        <a:graphic>
          <a:graphicData uri="http://schemas.openxmlformats.org/drawingml/2006/table">
            <a:tbl>
              <a:tblPr firstRow="1" bandRow="1">
                <a:tableStyleId>{5C22544A-7EE6-4342-B048-85BDC9FD1C3A}</a:tableStyleId>
              </a:tblPr>
              <a:tblGrid>
                <a:gridCol w="4457700"/>
                <a:gridCol w="4457700"/>
              </a:tblGrid>
              <a:tr h="625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FF0000"/>
                          </a:solidFill>
                        </a:rPr>
                        <a:t>Photochemical Reaction </a:t>
                      </a:r>
                    </a:p>
                    <a:p>
                      <a:endParaRPr lang="en-US" dirty="0"/>
                    </a:p>
                  </a:txBody>
                  <a:tcPr/>
                </a:tc>
                <a:tc>
                  <a:txBody>
                    <a:bodyPr/>
                    <a:lstStyle/>
                    <a:p>
                      <a:r>
                        <a:rPr lang="en-US" sz="1800" dirty="0" smtClean="0">
                          <a:solidFill>
                            <a:srgbClr val="FF0000"/>
                          </a:solidFill>
                        </a:rPr>
                        <a:t>Thermal Reaction</a:t>
                      </a:r>
                      <a:endParaRPr lang="en-US" dirty="0"/>
                    </a:p>
                  </a:txBody>
                  <a:tcPr/>
                </a:tc>
              </a:tr>
              <a:tr h="893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1.Photochemical reaction involve absorption of light radiation.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1.Thermal reactions involve absorption or evolution of heat.</a:t>
                      </a:r>
                    </a:p>
                    <a:p>
                      <a:endParaRPr lang="en-US" dirty="0"/>
                    </a:p>
                  </a:txBody>
                  <a:tcPr/>
                </a:tc>
              </a:tr>
              <a:tr h="893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2.The energy required is gained by the absorption of photon of visible light.</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2.The energy of activation is provided by the collisions.</a:t>
                      </a:r>
                    </a:p>
                    <a:p>
                      <a:endParaRPr lang="en-US" dirty="0"/>
                    </a:p>
                  </a:txBody>
                  <a:tcPr/>
                </a:tc>
              </a:tr>
              <a:tr h="893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3.These reactions takes place in presence of light.</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3.These reactions can takes place in absence of light.</a:t>
                      </a:r>
                    </a:p>
                    <a:p>
                      <a:endParaRPr lang="en-US" dirty="0"/>
                    </a:p>
                  </a:txBody>
                  <a:tcPr/>
                </a:tc>
              </a:tr>
              <a:tr h="775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4.ΔG for these reactions may be +</a:t>
                      </a:r>
                      <a:r>
                        <a:rPr lang="en-US" dirty="0" err="1" smtClean="0"/>
                        <a:t>ve</a:t>
                      </a:r>
                      <a:r>
                        <a:rPr lang="en-US" dirty="0" smtClean="0"/>
                        <a:t> or –</a:t>
                      </a:r>
                      <a:r>
                        <a:rPr lang="en-US" dirty="0" err="1" smtClean="0"/>
                        <a:t>ve</a:t>
                      </a:r>
                      <a:r>
                        <a:rPr lang="en-US" dirty="0" smtClean="0"/>
                        <a:t>.</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a:t>
                      </a:r>
                      <a:r>
                        <a:rPr lang="el-GR" dirty="0" smtClean="0"/>
                        <a:t>Δ</a:t>
                      </a:r>
                      <a:r>
                        <a:rPr lang="en-US" dirty="0" smtClean="0"/>
                        <a:t>G for these reaction is always negative.</a:t>
                      </a:r>
                    </a:p>
                    <a:p>
                      <a:endParaRPr lang="en-US" dirty="0"/>
                    </a:p>
                  </a:txBody>
                  <a:tcPr/>
                </a:tc>
              </a:tr>
              <a:tr h="8932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5.Photochemical activation is highly selective in nature.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 Thermal activation is not selective in nature.</a:t>
                      </a:r>
                    </a:p>
                    <a:p>
                      <a:endParaRPr lang="en-US" dirty="0"/>
                    </a:p>
                  </a:txBody>
                  <a:tcPr/>
                </a:tc>
              </a:tr>
              <a:tr h="8702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6.The rate of these reactions is independent of temperature.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 The rate of these reactions depends upon the temperature.</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 typeface="Wingdings" pitchFamily="2" charset="2"/>
              <a:buChar char="v"/>
            </a:pPr>
            <a:r>
              <a:rPr lang="en-US" dirty="0" smtClean="0">
                <a:solidFill>
                  <a:srgbClr val="FF0000"/>
                </a:solidFill>
              </a:rPr>
              <a:t>Phosphorescence :</a:t>
            </a:r>
            <a:endParaRPr lang="en-US" dirty="0">
              <a:solidFill>
                <a:srgbClr val="FF0000"/>
              </a:solidFill>
            </a:endParaRPr>
          </a:p>
        </p:txBody>
      </p:sp>
      <p:sp>
        <p:nvSpPr>
          <p:cNvPr id="3" name="Content Placeholder 2"/>
          <p:cNvSpPr>
            <a:spLocks noGrp="1"/>
          </p:cNvSpPr>
          <p:nvPr>
            <p:ph idx="1"/>
          </p:nvPr>
        </p:nvSpPr>
        <p:spPr>
          <a:xfrm>
            <a:off x="304800" y="2133600"/>
            <a:ext cx="8534400" cy="4038600"/>
          </a:xfrm>
        </p:spPr>
        <p:txBody>
          <a:bodyPr>
            <a:normAutofit/>
          </a:bodyPr>
          <a:lstStyle/>
          <a:p>
            <a:pPr algn="just"/>
            <a:r>
              <a:rPr lang="en-US" dirty="0" smtClean="0"/>
              <a:t>When light radiation is incident on certain substance ,they emit radiation for sometime ,even after the incident light is cut off. This type of delayed emission is called Phosphorescence and substance are called Phosphrescent substances.</a:t>
            </a:r>
          </a:p>
          <a:p>
            <a:pPr algn="just"/>
            <a:r>
              <a:rPr lang="en-US" dirty="0" smtClean="0"/>
              <a:t>For example</a:t>
            </a:r>
          </a:p>
          <a:p>
            <a:pPr algn="just">
              <a:buNone/>
            </a:pPr>
            <a:r>
              <a:rPr lang="en-US" dirty="0" smtClean="0"/>
              <a:t>Zinc sulphide,alkaline earth sulphides, organic substances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3"/>
          <a:srcRect/>
          <a:stretch>
            <a:fillRect/>
          </a:stretch>
        </p:blipFill>
        <p:spPr bwMode="auto">
          <a:xfrm>
            <a:off x="762000" y="533400"/>
            <a:ext cx="7391400" cy="55626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82000" cy="5791200"/>
          </a:xfrm>
        </p:spPr>
        <p:txBody>
          <a:bodyPr>
            <a:normAutofit fontScale="92500"/>
          </a:bodyPr>
          <a:lstStyle/>
          <a:p>
            <a:pPr algn="just"/>
            <a:r>
              <a:rPr lang="en-US" sz="3000" dirty="0" smtClean="0"/>
              <a:t>   When an incident light falls on a phosphorescent </a:t>
            </a:r>
          </a:p>
          <a:p>
            <a:pPr algn="just"/>
            <a:r>
              <a:rPr lang="en-US" sz="3000" dirty="0" smtClean="0"/>
              <a:t>    Substance, its molecule absorbs energy and get excited to singlet state. under certain conditions these excited molecules may cross over to the excited triplet by non-</a:t>
            </a:r>
            <a:r>
              <a:rPr lang="en-US" sz="3000" dirty="0" err="1" smtClean="0"/>
              <a:t>radiative</a:t>
            </a:r>
            <a:r>
              <a:rPr lang="en-US" sz="3000" dirty="0" smtClean="0"/>
              <a:t> transition (ISC).</a:t>
            </a:r>
          </a:p>
          <a:p>
            <a:pPr algn="just"/>
            <a:r>
              <a:rPr lang="en-US" sz="3000" dirty="0" smtClean="0"/>
              <a:t>   From excited </a:t>
            </a:r>
            <a:r>
              <a:rPr lang="en-US" sz="2600" dirty="0" smtClean="0"/>
              <a:t>triplet</a:t>
            </a:r>
            <a:r>
              <a:rPr lang="en-US" sz="3000" dirty="0" smtClean="0"/>
              <a:t> molecule returns to the ground state with the emission of radiation and phosphorescence </a:t>
            </a:r>
            <a:r>
              <a:rPr lang="en-US" sz="3000" dirty="0" err="1" smtClean="0"/>
              <a:t>occurs.This</a:t>
            </a:r>
            <a:r>
              <a:rPr lang="en-US" sz="3000" dirty="0" smtClean="0"/>
              <a:t> emission takes place very slowly and hence persists for some </a:t>
            </a:r>
            <a:r>
              <a:rPr lang="en-US" sz="3000" dirty="0" err="1" smtClean="0"/>
              <a:t>time.Thus</a:t>
            </a:r>
            <a:r>
              <a:rPr lang="en-US" sz="3000" dirty="0" smtClean="0"/>
              <a:t>, life time of phosphorescence is much longer(      to 20 sec)than fluorescence (      </a:t>
            </a:r>
            <a:r>
              <a:rPr lang="en-US" sz="3000" dirty="0" smtClean="0"/>
              <a:t> sec</a:t>
            </a:r>
            <a:r>
              <a:rPr lang="en-US" sz="3000"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848600" y="5181600"/>
            <a:ext cx="457200" cy="304800"/>
          </a:xfrm>
          <a:prstGeom prst="rect">
            <a:avLst/>
          </a:prstGeom>
          <a:noFill/>
        </p:spPr>
      </p:pic>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14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29200" y="5638800"/>
            <a:ext cx="457200" cy="3048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516563"/>
          </a:xfrm>
        </p:spPr>
        <p:txBody>
          <a:bodyPr/>
          <a:lstStyle/>
          <a:p>
            <a:pPr>
              <a:buNone/>
            </a:pPr>
            <a:r>
              <a:rPr lang="en-US" dirty="0" smtClean="0"/>
              <a:t> Thus the successive stages in the phosphorescence are,</a:t>
            </a:r>
          </a:p>
          <a:p>
            <a:pPr>
              <a:buNone/>
            </a:pPr>
            <a:r>
              <a:rPr lang="en-US" dirty="0" smtClean="0"/>
              <a:t>        A  + </a:t>
            </a:r>
            <a:r>
              <a:rPr lang="en-US" dirty="0" err="1" smtClean="0"/>
              <a:t>hv</a:t>
            </a:r>
            <a:r>
              <a:rPr lang="en-US" dirty="0" smtClean="0"/>
              <a:t>              A*  (Excited singlet)</a:t>
            </a:r>
          </a:p>
          <a:p>
            <a:pPr>
              <a:buNone/>
            </a:pPr>
            <a:r>
              <a:rPr lang="en-US" dirty="0" smtClean="0"/>
              <a:t>            A*                </a:t>
            </a:r>
            <a:r>
              <a:rPr lang="en-US" dirty="0" smtClean="0"/>
              <a:t>        (</a:t>
            </a:r>
            <a:r>
              <a:rPr lang="en-US" dirty="0" smtClean="0"/>
              <a:t>Excited triplet)</a:t>
            </a:r>
          </a:p>
          <a:p>
            <a:pPr>
              <a:buNone/>
            </a:pPr>
            <a:r>
              <a:rPr lang="en-US" dirty="0" smtClean="0"/>
              <a:t>           </a:t>
            </a:r>
            <a:r>
              <a:rPr lang="en-US" dirty="0" smtClean="0"/>
              <a:t>                      A   </a:t>
            </a:r>
            <a:r>
              <a:rPr lang="en-US" dirty="0" smtClean="0"/>
              <a:t>+h</a:t>
            </a:r>
            <a:r>
              <a:rPr lang="el-GR" dirty="0" smtClean="0"/>
              <a:t>ν</a:t>
            </a:r>
            <a:r>
              <a:rPr lang="en-US" dirty="0" smtClean="0"/>
              <a:t>p  (phosphorescence)</a:t>
            </a:r>
          </a:p>
          <a:p>
            <a:pPr>
              <a:buNone/>
            </a:pPr>
            <a:r>
              <a:rPr lang="en-US" dirty="0" smtClean="0"/>
              <a:t>For EX.      </a:t>
            </a:r>
            <a:r>
              <a:rPr lang="en-US" dirty="0" smtClean="0"/>
              <a:t>Minerals </a:t>
            </a:r>
            <a:r>
              <a:rPr lang="en-US" dirty="0" smtClean="0"/>
              <a:t>like ruby, </a:t>
            </a:r>
            <a:r>
              <a:rPr lang="en-US" dirty="0" err="1" smtClean="0"/>
              <a:t>emarld</a:t>
            </a:r>
            <a:r>
              <a:rPr lang="en-US" dirty="0" smtClean="0"/>
              <a:t> etc.)</a:t>
            </a:r>
            <a:endParaRPr lang="en-US" dirty="0"/>
          </a:p>
        </p:txBody>
      </p:sp>
      <p:cxnSp>
        <p:nvCxnSpPr>
          <p:cNvPr id="5" name="Straight Arrow Connector 4"/>
          <p:cNvCxnSpPr/>
          <p:nvPr/>
        </p:nvCxnSpPr>
        <p:spPr>
          <a:xfrm>
            <a:off x="2209800" y="11430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905000" y="16764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20574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48000" y="1447800"/>
            <a:ext cx="457200" cy="478971"/>
          </a:xfrm>
          <a:prstGeom prst="rect">
            <a:avLst/>
          </a:prstGeom>
          <a:noFill/>
        </p:spPr>
      </p:pic>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1752600"/>
            <a:ext cx="457200" cy="47897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l">
              <a:buFont typeface="Wingdings" pitchFamily="2" charset="2"/>
              <a:buChar char="v"/>
            </a:pPr>
            <a:r>
              <a:rPr lang="en-US" sz="3600" dirty="0" smtClean="0">
                <a:solidFill>
                  <a:srgbClr val="FF0000"/>
                </a:solidFill>
              </a:rPr>
              <a:t>Applications:</a:t>
            </a:r>
            <a:endParaRPr lang="en-US" sz="3600" dirty="0">
              <a:solidFill>
                <a:srgbClr val="FF0000"/>
              </a:solidFill>
            </a:endParaRPr>
          </a:p>
        </p:txBody>
      </p:sp>
      <p:sp>
        <p:nvSpPr>
          <p:cNvPr id="3" name="Content Placeholder 2"/>
          <p:cNvSpPr>
            <a:spLocks noGrp="1"/>
          </p:cNvSpPr>
          <p:nvPr>
            <p:ph idx="1"/>
          </p:nvPr>
        </p:nvSpPr>
        <p:spPr>
          <a:xfrm>
            <a:off x="381000" y="1752600"/>
            <a:ext cx="8458200" cy="4495800"/>
          </a:xfrm>
        </p:spPr>
        <p:txBody>
          <a:bodyPr>
            <a:normAutofit/>
          </a:bodyPr>
          <a:lstStyle/>
          <a:p>
            <a:pPr>
              <a:buNone/>
            </a:pPr>
            <a:r>
              <a:rPr lang="en-US" dirty="0" smtClean="0"/>
              <a:t>1. Determination of low concentration of cocaine , procaine, </a:t>
            </a:r>
            <a:r>
              <a:rPr lang="en-US" dirty="0" err="1" smtClean="0"/>
              <a:t>phenobarbital</a:t>
            </a:r>
            <a:r>
              <a:rPr lang="en-US" dirty="0" smtClean="0"/>
              <a:t> and </a:t>
            </a:r>
            <a:r>
              <a:rPr lang="en-US" dirty="0" err="1" smtClean="0"/>
              <a:t>chloropramazine</a:t>
            </a:r>
            <a:r>
              <a:rPr lang="en-US" dirty="0" smtClean="0"/>
              <a:t> in blood serum.</a:t>
            </a:r>
          </a:p>
          <a:p>
            <a:pPr>
              <a:buNone/>
            </a:pPr>
            <a:r>
              <a:rPr lang="en-US" dirty="0" smtClean="0"/>
              <a:t>2. Determination of cocaine and atropine in urine.</a:t>
            </a:r>
          </a:p>
          <a:p>
            <a:pPr>
              <a:buNone/>
            </a:pPr>
            <a:r>
              <a:rPr lang="en-US" dirty="0" smtClean="0"/>
              <a:t>3.Determination of aspirin in blood serum.</a:t>
            </a:r>
          </a:p>
          <a:p>
            <a:pPr>
              <a:buNone/>
            </a:pPr>
            <a:r>
              <a:rPr lang="en-US" dirty="0" smtClean="0"/>
              <a:t>4. Separation of three alkaloids, nicotine, </a:t>
            </a:r>
            <a:r>
              <a:rPr lang="en-US" dirty="0" err="1" smtClean="0"/>
              <a:t>nornicotine</a:t>
            </a:r>
            <a:r>
              <a:rPr lang="en-US" dirty="0" smtClean="0"/>
              <a:t> and </a:t>
            </a:r>
            <a:r>
              <a:rPr lang="en-US" dirty="0" err="1" smtClean="0"/>
              <a:t>anabasine</a:t>
            </a:r>
            <a:r>
              <a:rPr lang="en-US" dirty="0" smtClean="0"/>
              <a:t>.</a:t>
            </a:r>
          </a:p>
          <a:p>
            <a:pPr>
              <a:buNone/>
            </a:pPr>
            <a:r>
              <a:rPr lang="en-US" dirty="0" smtClean="0"/>
              <a:t>5.Paints containing 2.5% alkali chlorides with traces of sulphide of heavy metal are used for watch dials, electronic switches etc.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pPr algn="l">
              <a:buFont typeface="Wingdings" pitchFamily="2" charset="2"/>
              <a:buChar char="v"/>
            </a:pPr>
            <a:r>
              <a:rPr lang="en-US" sz="3600" dirty="0" smtClean="0">
                <a:solidFill>
                  <a:srgbClr val="FF0000"/>
                </a:solidFill>
              </a:rPr>
              <a:t>Quantum Yield or Efficiency :</a:t>
            </a:r>
            <a:endParaRPr lang="en-US" sz="3600" dirty="0">
              <a:solidFill>
                <a:srgbClr val="FF0000"/>
              </a:solidFill>
            </a:endParaRPr>
          </a:p>
        </p:txBody>
      </p:sp>
      <p:sp>
        <p:nvSpPr>
          <p:cNvPr id="3" name="Content Placeholder 2"/>
          <p:cNvSpPr>
            <a:spLocks noGrp="1"/>
          </p:cNvSpPr>
          <p:nvPr>
            <p:ph idx="1"/>
          </p:nvPr>
        </p:nvSpPr>
        <p:spPr>
          <a:xfrm>
            <a:off x="457200" y="1600200"/>
            <a:ext cx="8229600" cy="4800600"/>
          </a:xfrm>
        </p:spPr>
        <p:txBody>
          <a:bodyPr/>
          <a:lstStyle/>
          <a:p>
            <a:pPr algn="just"/>
            <a:r>
              <a:rPr lang="en-US" dirty="0" smtClean="0"/>
              <a:t>It may be defined as the ratio of number of molecules reacting in a given time to the number of quanta or photon absorbed in the same time.</a:t>
            </a:r>
          </a:p>
          <a:p>
            <a:pPr>
              <a:buNone/>
            </a:pP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14400" y="4495800"/>
            <a:ext cx="5829300" cy="74295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38200" y="5562600"/>
            <a:ext cx="5829300" cy="74295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The quantum yield should be unity.</a:t>
            </a:r>
            <a:endParaRPr lang="en-US" dirty="0"/>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99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57400" y="2286000"/>
            <a:ext cx="3781425" cy="74295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343400" cy="1143000"/>
          </a:xfrm>
        </p:spPr>
        <p:txBody>
          <a:bodyPr>
            <a:normAutofit/>
          </a:bodyPr>
          <a:lstStyle/>
          <a:p>
            <a:pPr algn="l">
              <a:buFont typeface="Wingdings" pitchFamily="2" charset="2"/>
              <a:buChar char="§"/>
            </a:pPr>
            <a:r>
              <a:rPr lang="en-US" sz="3600" dirty="0" smtClean="0">
                <a:solidFill>
                  <a:srgbClr val="FF0000"/>
                </a:solidFill>
              </a:rPr>
              <a:t>High Quantum Yield :</a:t>
            </a:r>
            <a:endParaRPr lang="en-US" sz="3600" dirty="0">
              <a:solidFill>
                <a:srgbClr val="FF0000"/>
              </a:solidFill>
            </a:endParaRPr>
          </a:p>
        </p:txBody>
      </p:sp>
      <p:sp>
        <p:nvSpPr>
          <p:cNvPr id="3" name="Content Placeholder 2"/>
          <p:cNvSpPr>
            <a:spLocks noGrp="1"/>
          </p:cNvSpPr>
          <p:nvPr>
            <p:ph idx="1"/>
          </p:nvPr>
        </p:nvSpPr>
        <p:spPr>
          <a:xfrm>
            <a:off x="457200" y="1524000"/>
            <a:ext cx="8229600" cy="4602163"/>
          </a:xfrm>
        </p:spPr>
        <p:txBody>
          <a:bodyPr>
            <a:normAutofit/>
          </a:bodyPr>
          <a:lstStyle/>
          <a:p>
            <a:pPr>
              <a:buNone/>
            </a:pPr>
            <a:r>
              <a:rPr lang="en-US" dirty="0" smtClean="0"/>
              <a:t>   When one photon decomposes or forms more than one molecule the quantum yield is greater than one and is said to be high.</a:t>
            </a:r>
          </a:p>
          <a:p>
            <a:pPr>
              <a:buNone/>
            </a:pPr>
            <a:r>
              <a:rPr lang="en-US" dirty="0" smtClean="0">
                <a:solidFill>
                  <a:srgbClr val="FF0000"/>
                </a:solidFill>
              </a:rPr>
              <a:t>1.Secondary Reactions:-</a:t>
            </a:r>
          </a:p>
          <a:p>
            <a:pPr>
              <a:buNone/>
            </a:pPr>
            <a:r>
              <a:rPr lang="en-US" dirty="0" smtClean="0"/>
              <a:t>A photon absorbed in a primary reaction dissociate one molecule of the reactant. But the excited atoms or molecules or free radicals produced in the primary reaction may start subsequent secondary reaction in which a further molecule is decomposed</a:t>
            </a:r>
          </a:p>
          <a:p>
            <a:pPr>
              <a:buNone/>
            </a:pPr>
            <a:endParaRPr lang="en-US" dirty="0" smtClean="0"/>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en-US" dirty="0" smtClean="0"/>
              <a:t>   AB +h</a:t>
            </a:r>
            <a:r>
              <a:rPr lang="el-GR" dirty="0" smtClean="0"/>
              <a:t>ν</a:t>
            </a:r>
            <a:r>
              <a:rPr lang="en-US" dirty="0" smtClean="0"/>
              <a:t>           A   + B   (Primary)</a:t>
            </a:r>
          </a:p>
          <a:p>
            <a:pPr>
              <a:buNone/>
            </a:pPr>
            <a:r>
              <a:rPr lang="en-US" dirty="0" smtClean="0"/>
              <a:t>   AB  + A           A</a:t>
            </a:r>
            <a:r>
              <a:rPr lang="en-US" sz="2800" dirty="0" smtClean="0"/>
              <a:t>2  +B     (Secondary)   </a:t>
            </a:r>
          </a:p>
          <a:p>
            <a:pPr>
              <a:buNone/>
            </a:pPr>
            <a:r>
              <a:rPr lang="en-US" sz="2800" dirty="0" err="1" smtClean="0"/>
              <a:t>Thus,by</a:t>
            </a:r>
            <a:r>
              <a:rPr lang="en-US" sz="2800" dirty="0" smtClean="0"/>
              <a:t> absorbing one quanta, a large number of molecules undergo reaction. Hence the quantum yield of such reactions is greater than one.</a:t>
            </a:r>
          </a:p>
          <a:p>
            <a:pPr>
              <a:buNone/>
            </a:pPr>
            <a:r>
              <a:rPr lang="en-US" dirty="0" smtClean="0">
                <a:solidFill>
                  <a:srgbClr val="FF0000"/>
                </a:solidFill>
              </a:rPr>
              <a:t>2.Chain Reactions </a:t>
            </a:r>
          </a:p>
          <a:p>
            <a:pPr>
              <a:buNone/>
            </a:pPr>
            <a:r>
              <a:rPr lang="en-US" sz="2800" dirty="0" smtClean="0"/>
              <a:t>In some reactions such as combination of H</a:t>
            </a:r>
            <a:r>
              <a:rPr lang="en-US" sz="1800" dirty="0" smtClean="0"/>
              <a:t>2</a:t>
            </a:r>
            <a:r>
              <a:rPr lang="en-US" sz="2800" dirty="0" smtClean="0"/>
              <a:t> and Cl</a:t>
            </a:r>
            <a:r>
              <a:rPr lang="en-US" sz="1800" dirty="0" smtClean="0"/>
              <a:t>2</a:t>
            </a:r>
            <a:r>
              <a:rPr lang="en-US" sz="2800" dirty="0" smtClean="0"/>
              <a:t>, a molecule absorbs a photon and dissociates . The excited atom thus produced starts a secondary chain reaction as,</a:t>
            </a:r>
            <a:endParaRPr lang="en-US" dirty="0"/>
          </a:p>
        </p:txBody>
      </p:sp>
      <p:cxnSp>
        <p:nvCxnSpPr>
          <p:cNvPr id="5" name="Straight Arrow Connector 4"/>
          <p:cNvCxnSpPr/>
          <p:nvPr/>
        </p:nvCxnSpPr>
        <p:spPr>
          <a:xfrm>
            <a:off x="2057400" y="12192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209800" y="1905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en-US" dirty="0" smtClean="0"/>
              <a:t>A</a:t>
            </a:r>
            <a:r>
              <a:rPr lang="en-US" sz="2000" dirty="0" smtClean="0"/>
              <a:t>2</a:t>
            </a:r>
            <a:r>
              <a:rPr lang="en-US" dirty="0" smtClean="0"/>
              <a:t>   +h</a:t>
            </a:r>
            <a:r>
              <a:rPr lang="el-GR" dirty="0" smtClean="0"/>
              <a:t>ν</a:t>
            </a:r>
            <a:r>
              <a:rPr lang="en-US" dirty="0" smtClean="0"/>
              <a:t>   </a:t>
            </a:r>
            <a:r>
              <a:rPr lang="en-US" dirty="0" smtClean="0"/>
              <a:t>             </a:t>
            </a:r>
            <a:r>
              <a:rPr lang="en-US" dirty="0" smtClean="0"/>
              <a:t>2A</a:t>
            </a:r>
          </a:p>
          <a:p>
            <a:r>
              <a:rPr lang="en-US" dirty="0" smtClean="0"/>
              <a:t>A  + B</a:t>
            </a:r>
            <a:r>
              <a:rPr lang="en-US" sz="2000" dirty="0" smtClean="0"/>
              <a:t>2</a:t>
            </a:r>
            <a:r>
              <a:rPr lang="en-US" dirty="0" smtClean="0"/>
              <a:t>                  AB +B</a:t>
            </a:r>
          </a:p>
          <a:p>
            <a:r>
              <a:rPr lang="en-US" dirty="0" smtClean="0"/>
              <a:t>B +A</a:t>
            </a:r>
            <a:r>
              <a:rPr lang="en-US" sz="2800" dirty="0" smtClean="0"/>
              <a:t>2</a:t>
            </a:r>
            <a:r>
              <a:rPr lang="en-US" dirty="0" smtClean="0"/>
              <a:t>                    AB  +  A</a:t>
            </a:r>
          </a:p>
          <a:p>
            <a:pPr>
              <a:buNone/>
            </a:pPr>
            <a:r>
              <a:rPr lang="en-US" dirty="0" smtClean="0"/>
              <a:t> The number of AB molecules formed in the overall reaction per photon is very large and the quantum yield </a:t>
            </a:r>
            <a:r>
              <a:rPr lang="en-US" dirty="0" smtClean="0"/>
              <a:t>is </a:t>
            </a:r>
            <a:r>
              <a:rPr lang="en-US" dirty="0" smtClean="0"/>
              <a:t>extremely high.</a:t>
            </a:r>
            <a:endParaRPr lang="en-US" dirty="0"/>
          </a:p>
        </p:txBody>
      </p:sp>
      <p:cxnSp>
        <p:nvCxnSpPr>
          <p:cNvPr id="5" name="Straight Arrow Connector 4"/>
          <p:cNvCxnSpPr/>
          <p:nvPr/>
        </p:nvCxnSpPr>
        <p:spPr>
          <a:xfrm>
            <a:off x="2133600" y="1828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3600" y="22860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09800" y="1371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5257800" cy="533400"/>
          </a:xfrm>
        </p:spPr>
        <p:txBody>
          <a:bodyPr>
            <a:noAutofit/>
          </a:bodyPr>
          <a:lstStyle/>
          <a:p>
            <a:r>
              <a:rPr lang="en-US" sz="3200" dirty="0" smtClean="0"/>
              <a:t/>
            </a:r>
            <a:br>
              <a:rPr lang="en-US" sz="3200" dirty="0" smtClean="0"/>
            </a:br>
            <a:r>
              <a:rPr lang="en-US" sz="3200" dirty="0" smtClean="0">
                <a:solidFill>
                  <a:srgbClr val="FF0000"/>
                </a:solidFill>
              </a:rPr>
              <a:t>Laws of photochemistry:</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838200"/>
            <a:ext cx="8305800" cy="5486400"/>
          </a:xfrm>
        </p:spPr>
        <p:txBody>
          <a:bodyPr/>
          <a:lstStyle/>
          <a:p>
            <a:pPr algn="just">
              <a:buNone/>
            </a:pPr>
            <a:r>
              <a:rPr lang="en-US" dirty="0" smtClean="0">
                <a:solidFill>
                  <a:srgbClr val="FF0000"/>
                </a:solidFill>
              </a:rPr>
              <a:t>1.Grothus –Draper’s Law</a:t>
            </a:r>
          </a:p>
          <a:p>
            <a:pPr algn="just"/>
            <a:r>
              <a:rPr lang="en-US" dirty="0" smtClean="0"/>
              <a:t>This law is also referred as the first law of photochemistry. This law states that, when light falls on any substance ,only the fraction of incident light which is absorbed by the substance can bring about a chemical change.</a:t>
            </a:r>
          </a:p>
          <a:p>
            <a:pPr algn="just"/>
            <a:r>
              <a:rPr lang="en-US" dirty="0" smtClean="0"/>
              <a:t>The reflected and transmitted fraction of light do not produce any chemical change.</a:t>
            </a:r>
          </a:p>
          <a:p>
            <a:pPr algn="just"/>
            <a:r>
              <a:rPr lang="en-US" dirty="0" smtClean="0"/>
              <a:t>It is purely qualitative in nature.</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4648200" cy="762000"/>
          </a:xfrm>
        </p:spPr>
        <p:txBody>
          <a:bodyPr>
            <a:normAutofit/>
          </a:bodyPr>
          <a:lstStyle/>
          <a:p>
            <a:pPr algn="l">
              <a:buFont typeface="Wingdings" pitchFamily="2" charset="2"/>
              <a:buChar char="§"/>
            </a:pPr>
            <a:r>
              <a:rPr lang="en-US" sz="3600" dirty="0" smtClean="0">
                <a:solidFill>
                  <a:srgbClr val="FF0000"/>
                </a:solidFill>
              </a:rPr>
              <a:t>Low quantum Yield:</a:t>
            </a:r>
            <a:endParaRPr lang="en-US" sz="3600" dirty="0">
              <a:solidFill>
                <a:srgbClr val="FF0000"/>
              </a:solidFill>
            </a:endParaRPr>
          </a:p>
        </p:txBody>
      </p:sp>
      <p:sp>
        <p:nvSpPr>
          <p:cNvPr id="3" name="Content Placeholder 2"/>
          <p:cNvSpPr>
            <a:spLocks noGrp="1"/>
          </p:cNvSpPr>
          <p:nvPr>
            <p:ph idx="1"/>
          </p:nvPr>
        </p:nvSpPr>
        <p:spPr>
          <a:xfrm>
            <a:off x="457200" y="990600"/>
            <a:ext cx="8229600" cy="5410200"/>
          </a:xfrm>
        </p:spPr>
        <p:txBody>
          <a:bodyPr/>
          <a:lstStyle/>
          <a:p>
            <a:r>
              <a:rPr lang="en-US" dirty="0" smtClean="0"/>
              <a:t>If the number of molecules decomposed is less than one per photon , the quantum yield is less than one and is said to be low quantum yield .It is due to the following reasons.</a:t>
            </a:r>
          </a:p>
          <a:p>
            <a:pPr>
              <a:buNone/>
            </a:pPr>
            <a:r>
              <a:rPr lang="en-US" dirty="0" smtClean="0">
                <a:solidFill>
                  <a:srgbClr val="FF0000"/>
                </a:solidFill>
              </a:rPr>
              <a:t>1.Deactivation of reacting Molecules </a:t>
            </a:r>
          </a:p>
          <a:p>
            <a:r>
              <a:rPr lang="en-US" dirty="0" smtClean="0"/>
              <a:t>The excited molecules deactivate before they get reacted. This is caused by collisions or by fluorescence.</a:t>
            </a:r>
          </a:p>
          <a:p>
            <a:r>
              <a:rPr lang="en-US" dirty="0" smtClean="0"/>
              <a:t>A      + h</a:t>
            </a:r>
            <a:r>
              <a:rPr lang="el-GR" dirty="0" smtClean="0"/>
              <a:t>ν</a:t>
            </a:r>
            <a:r>
              <a:rPr lang="en-US" dirty="0" smtClean="0"/>
              <a:t>             A*</a:t>
            </a:r>
          </a:p>
          <a:p>
            <a:r>
              <a:rPr lang="en-US" dirty="0" smtClean="0"/>
              <a:t>A*                   A  + h</a:t>
            </a:r>
            <a:r>
              <a:rPr lang="el-GR" dirty="0" smtClean="0"/>
              <a:t>ν</a:t>
            </a:r>
            <a:r>
              <a:rPr lang="en-US" dirty="0" smtClean="0"/>
              <a:t>f    (Fluorescence)</a:t>
            </a:r>
            <a:endParaRPr lang="en-US" dirty="0"/>
          </a:p>
        </p:txBody>
      </p:sp>
      <p:cxnSp>
        <p:nvCxnSpPr>
          <p:cNvPr id="5" name="Straight Arrow Connector 4"/>
          <p:cNvCxnSpPr/>
          <p:nvPr/>
        </p:nvCxnSpPr>
        <p:spPr>
          <a:xfrm>
            <a:off x="2209800" y="42672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524000" y="4800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715962"/>
          </a:xfrm>
        </p:spPr>
        <p:txBody>
          <a:bodyPr>
            <a:normAutofit fontScale="90000"/>
          </a:bodyPr>
          <a:lstStyle/>
          <a:p>
            <a:pPr algn="l"/>
            <a:r>
              <a:rPr lang="en-US" dirty="0" smtClean="0">
                <a:solidFill>
                  <a:srgbClr val="FF0000"/>
                </a:solidFill>
              </a:rPr>
              <a:t>2.Reverse Reaction</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lstStyle/>
          <a:p>
            <a:pPr>
              <a:buNone/>
            </a:pPr>
            <a:r>
              <a:rPr lang="en-US" dirty="0" smtClean="0"/>
              <a:t>   Here reaction generally yield a polymer , which undergoes thermal reaction giving back the reactant molecule.</a:t>
            </a:r>
          </a:p>
          <a:p>
            <a:pPr>
              <a:buNone/>
            </a:pPr>
            <a:r>
              <a:rPr lang="en-US" dirty="0" smtClean="0"/>
              <a:t>      2A	h</a:t>
            </a:r>
            <a:r>
              <a:rPr lang="el-GR" dirty="0" smtClean="0"/>
              <a:t>ν</a:t>
            </a:r>
            <a:r>
              <a:rPr lang="en-US" dirty="0" smtClean="0"/>
              <a:t>	    </a:t>
            </a:r>
            <a:r>
              <a:rPr lang="en-US" dirty="0" smtClean="0"/>
              <a:t>  A</a:t>
            </a:r>
            <a:r>
              <a:rPr lang="en-US" sz="2400" dirty="0" smtClean="0"/>
              <a:t>2    </a:t>
            </a:r>
            <a:endParaRPr lang="en-US" sz="2400" dirty="0" smtClean="0"/>
          </a:p>
          <a:p>
            <a:pPr>
              <a:buNone/>
            </a:pPr>
            <a:endParaRPr lang="en-US" sz="2400" dirty="0" smtClean="0"/>
          </a:p>
          <a:p>
            <a:pPr>
              <a:buNone/>
            </a:pPr>
            <a:endParaRPr lang="en-US" sz="2400" dirty="0" smtClean="0"/>
          </a:p>
          <a:p>
            <a:pPr>
              <a:buNone/>
            </a:pPr>
            <a:r>
              <a:rPr lang="en-US" sz="2800" dirty="0" smtClean="0"/>
              <a:t>      2C</a:t>
            </a:r>
            <a:r>
              <a:rPr lang="en-US" sz="2000" dirty="0" smtClean="0"/>
              <a:t>14</a:t>
            </a:r>
            <a:r>
              <a:rPr lang="en-US" sz="2800" dirty="0" smtClean="0"/>
              <a:t> H</a:t>
            </a:r>
            <a:r>
              <a:rPr lang="en-US" sz="2000" dirty="0" smtClean="0"/>
              <a:t>10</a:t>
            </a:r>
            <a:r>
              <a:rPr lang="en-US" sz="1800" dirty="0" smtClean="0"/>
              <a:t>	</a:t>
            </a:r>
            <a:r>
              <a:rPr lang="en-US" sz="1800" dirty="0" smtClean="0"/>
              <a:t>   h</a:t>
            </a:r>
            <a:r>
              <a:rPr lang="el-GR" sz="1800" dirty="0" smtClean="0"/>
              <a:t>ν </a:t>
            </a:r>
            <a:r>
              <a:rPr lang="en-US" sz="1800" dirty="0" smtClean="0"/>
              <a:t>	</a:t>
            </a:r>
            <a:r>
              <a:rPr lang="en-US" sz="3600" dirty="0" smtClean="0"/>
              <a:t> (</a:t>
            </a:r>
            <a:r>
              <a:rPr lang="en-US" sz="2800" dirty="0" smtClean="0"/>
              <a:t>C</a:t>
            </a:r>
            <a:r>
              <a:rPr lang="en-US" sz="2000" dirty="0" smtClean="0"/>
              <a:t>14</a:t>
            </a:r>
            <a:r>
              <a:rPr lang="en-US" sz="3600" dirty="0" smtClean="0"/>
              <a:t> </a:t>
            </a:r>
            <a:r>
              <a:rPr lang="en-US" sz="2800" dirty="0" smtClean="0"/>
              <a:t>H</a:t>
            </a:r>
            <a:r>
              <a:rPr lang="en-US" sz="2000" dirty="0" smtClean="0"/>
              <a:t>10</a:t>
            </a:r>
            <a:r>
              <a:rPr lang="en-US" sz="2800" dirty="0" smtClean="0"/>
              <a:t> </a:t>
            </a:r>
            <a:r>
              <a:rPr lang="en-US" dirty="0" smtClean="0"/>
              <a:t>)</a:t>
            </a:r>
            <a:endParaRPr lang="en-US" dirty="0"/>
          </a:p>
        </p:txBody>
      </p:sp>
      <p:cxnSp>
        <p:nvCxnSpPr>
          <p:cNvPr id="10" name="Straight Arrow Connector 9"/>
          <p:cNvCxnSpPr/>
          <p:nvPr/>
        </p:nvCxnSpPr>
        <p:spPr>
          <a:xfrm>
            <a:off x="1905000" y="2819400"/>
            <a:ext cx="9144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362200" y="44196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solidFill>
                  <a:srgbClr val="FF0000"/>
                </a:solidFill>
              </a:rPr>
              <a:t>3.Combination of Dissociated Molecules</a:t>
            </a:r>
            <a:endParaRPr lang="en-US" sz="4000" dirty="0">
              <a:solidFill>
                <a:srgbClr val="FF0000"/>
              </a:solidFill>
            </a:endParaRPr>
          </a:p>
        </p:txBody>
      </p:sp>
      <p:sp>
        <p:nvSpPr>
          <p:cNvPr id="3" name="Content Placeholder 2"/>
          <p:cNvSpPr>
            <a:spLocks noGrp="1"/>
          </p:cNvSpPr>
          <p:nvPr>
            <p:ph idx="1"/>
          </p:nvPr>
        </p:nvSpPr>
        <p:spPr/>
        <p:txBody>
          <a:bodyPr/>
          <a:lstStyle/>
          <a:p>
            <a:pPr>
              <a:buNone/>
            </a:pPr>
            <a:r>
              <a:rPr lang="en-US" dirty="0" smtClean="0"/>
              <a:t> The fragments formed may recombine to give back the reactant.</a:t>
            </a:r>
          </a:p>
          <a:p>
            <a:pPr>
              <a:buNone/>
            </a:pPr>
            <a:r>
              <a:rPr lang="en-US" dirty="0" smtClean="0"/>
              <a:t>               AB	  </a:t>
            </a:r>
            <a:r>
              <a:rPr lang="en-US" dirty="0" smtClean="0"/>
              <a:t>        A  </a:t>
            </a:r>
            <a:r>
              <a:rPr lang="en-US" dirty="0" smtClean="0"/>
              <a:t>+  B       </a:t>
            </a:r>
            <a:r>
              <a:rPr lang="en-US" dirty="0" smtClean="0"/>
              <a:t>             </a:t>
            </a:r>
            <a:r>
              <a:rPr lang="en-US" dirty="0" smtClean="0"/>
              <a:t>AB</a:t>
            </a:r>
          </a:p>
          <a:p>
            <a:pPr>
              <a:buNone/>
            </a:pPr>
            <a:r>
              <a:rPr lang="en-US" dirty="0" smtClean="0"/>
              <a:t> For eg.</a:t>
            </a:r>
          </a:p>
          <a:p>
            <a:pPr>
              <a:buNone/>
            </a:pPr>
            <a:r>
              <a:rPr lang="en-US" dirty="0" smtClean="0"/>
              <a:t>                 Br</a:t>
            </a:r>
            <a:r>
              <a:rPr lang="en-US" sz="1600" dirty="0" smtClean="0"/>
              <a:t>2</a:t>
            </a:r>
            <a:r>
              <a:rPr lang="en-US" sz="2000" dirty="0" smtClean="0"/>
              <a:t> </a:t>
            </a:r>
            <a:r>
              <a:rPr lang="en-US" dirty="0" smtClean="0"/>
              <a:t>            </a:t>
            </a:r>
            <a:r>
              <a:rPr lang="en-US" dirty="0" smtClean="0"/>
              <a:t>2Br</a:t>
            </a:r>
            <a:endParaRPr lang="en-US" dirty="0" smtClean="0"/>
          </a:p>
          <a:p>
            <a:pPr>
              <a:buNone/>
            </a:pPr>
            <a:r>
              <a:rPr lang="en-US" dirty="0" smtClean="0"/>
              <a:t>               Br   +    Br           Br</a:t>
            </a:r>
            <a:r>
              <a:rPr lang="en-US" sz="1800" dirty="0" smtClean="0"/>
              <a:t>2</a:t>
            </a:r>
            <a:endParaRPr lang="en-US" dirty="0"/>
          </a:p>
        </p:txBody>
      </p:sp>
      <p:cxnSp>
        <p:nvCxnSpPr>
          <p:cNvPr id="5" name="Straight Arrow Connector 4"/>
          <p:cNvCxnSpPr/>
          <p:nvPr/>
        </p:nvCxnSpPr>
        <p:spPr>
          <a:xfrm>
            <a:off x="2209800" y="30480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572000" y="3124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438400" y="40386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352800" y="4495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924800" cy="990600"/>
          </a:xfrm>
        </p:spPr>
        <p:txBody>
          <a:bodyPr>
            <a:noAutofit/>
          </a:bodyPr>
          <a:lstStyle/>
          <a:p>
            <a:pPr algn="l">
              <a:buFont typeface="Wingdings" pitchFamily="2" charset="2"/>
              <a:buChar char="v"/>
            </a:pPr>
            <a:r>
              <a:rPr lang="en-US" sz="2800" dirty="0" smtClean="0">
                <a:solidFill>
                  <a:srgbClr val="FF0000"/>
                </a:solidFill>
              </a:rPr>
              <a:t>Photosensitized Reactions(Energy Transfer Process)</a:t>
            </a:r>
            <a:endParaRPr lang="en-US" sz="2800" dirty="0">
              <a:solidFill>
                <a:srgbClr val="FF0000"/>
              </a:solidFill>
            </a:endParaRPr>
          </a:p>
        </p:txBody>
      </p:sp>
      <p:sp>
        <p:nvSpPr>
          <p:cNvPr id="3" name="Content Placeholder 2"/>
          <p:cNvSpPr>
            <a:spLocks noGrp="1"/>
          </p:cNvSpPr>
          <p:nvPr>
            <p:ph idx="1"/>
          </p:nvPr>
        </p:nvSpPr>
        <p:spPr>
          <a:xfrm>
            <a:off x="381000" y="1524000"/>
            <a:ext cx="8382000" cy="4800600"/>
          </a:xfrm>
        </p:spPr>
        <p:txBody>
          <a:bodyPr>
            <a:normAutofit/>
          </a:bodyPr>
          <a:lstStyle/>
          <a:p>
            <a:pPr algn="just"/>
            <a:endParaRPr lang="en-US" dirty="0" smtClean="0"/>
          </a:p>
          <a:p>
            <a:pPr algn="just"/>
            <a:r>
              <a:rPr lang="en-US" dirty="0" smtClean="0"/>
              <a:t>A </a:t>
            </a:r>
            <a:r>
              <a:rPr lang="en-US" dirty="0" smtClean="0"/>
              <a:t>species or substance which can absorb and transfer radiant energy for the activation of the reactant molecule is called a photo sensitizer and the reaction so caused is called a photosensitized reaction.</a:t>
            </a:r>
          </a:p>
          <a:p>
            <a:pPr algn="just"/>
            <a:r>
              <a:rPr lang="en-US" dirty="0" smtClean="0"/>
              <a:t>A photo sensitizer acts as an energy carrier, it absorbs light of a particular wavelength and is excited. The excited atom </a:t>
            </a:r>
            <a:r>
              <a:rPr lang="en-US" dirty="0" err="1" smtClean="0"/>
              <a:t>collids</a:t>
            </a:r>
            <a:r>
              <a:rPr lang="en-US" dirty="0" smtClean="0"/>
              <a:t> with reactant molecule (A) and transfer energy to the reactant. This energy is enough to activate the molecule A. thus </a:t>
            </a:r>
            <a:r>
              <a:rPr lang="en-US" dirty="0" err="1" smtClean="0"/>
              <a:t>photosensitizer</a:t>
            </a:r>
            <a:r>
              <a:rPr lang="en-US" dirty="0" smtClean="0"/>
              <a:t> activates the reactant without taking part in the reaction.</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534400" cy="5516563"/>
          </a:xfrm>
        </p:spPr>
        <p:txBody>
          <a:bodyPr/>
          <a:lstStyle/>
          <a:p>
            <a:pPr>
              <a:buNone/>
            </a:pPr>
            <a:r>
              <a:rPr lang="en-US" dirty="0" smtClean="0"/>
              <a:t>      x( </a:t>
            </a:r>
            <a:r>
              <a:rPr lang="en-US" dirty="0" err="1" smtClean="0"/>
              <a:t>Photosensitizer</a:t>
            </a:r>
            <a:r>
              <a:rPr lang="en-US" dirty="0" smtClean="0"/>
              <a:t>) + </a:t>
            </a:r>
            <a:r>
              <a:rPr lang="en-US" dirty="0" err="1" smtClean="0"/>
              <a:t>hv</a:t>
            </a:r>
            <a:r>
              <a:rPr lang="en-US" dirty="0" smtClean="0"/>
              <a:t>             x*</a:t>
            </a:r>
          </a:p>
          <a:p>
            <a:pPr>
              <a:buNone/>
            </a:pPr>
            <a:r>
              <a:rPr lang="en-US" dirty="0" smtClean="0"/>
              <a:t>    </a:t>
            </a:r>
            <a:r>
              <a:rPr lang="en-US" dirty="0" smtClean="0"/>
              <a:t>                     x</a:t>
            </a:r>
            <a:r>
              <a:rPr lang="en-US" dirty="0" smtClean="0"/>
              <a:t>*  + A </a:t>
            </a:r>
            <a:r>
              <a:rPr lang="en-US" dirty="0" smtClean="0"/>
              <a:t>                       </a:t>
            </a:r>
            <a:r>
              <a:rPr lang="en-US" dirty="0" err="1" smtClean="0"/>
              <a:t>A</a:t>
            </a:r>
            <a:r>
              <a:rPr lang="en-US" dirty="0" smtClean="0"/>
              <a:t>*   +  x</a:t>
            </a:r>
          </a:p>
          <a:p>
            <a:pPr>
              <a:buNone/>
            </a:pPr>
            <a:r>
              <a:rPr lang="en-US" dirty="0" smtClean="0"/>
              <a:t>  Examples :</a:t>
            </a:r>
          </a:p>
          <a:p>
            <a:pPr>
              <a:buNone/>
            </a:pPr>
            <a:r>
              <a:rPr lang="en-US" dirty="0" smtClean="0">
                <a:solidFill>
                  <a:srgbClr val="FF0000"/>
                </a:solidFill>
              </a:rPr>
              <a:t> 1. chlorophyll acts as </a:t>
            </a:r>
            <a:r>
              <a:rPr lang="en-US" dirty="0" err="1" smtClean="0">
                <a:solidFill>
                  <a:srgbClr val="FF0000"/>
                </a:solidFill>
              </a:rPr>
              <a:t>photosensitizer</a:t>
            </a:r>
            <a:r>
              <a:rPr lang="en-US" dirty="0" smtClean="0">
                <a:solidFill>
                  <a:srgbClr val="FF0000"/>
                </a:solidFill>
              </a:rPr>
              <a:t> </a:t>
            </a:r>
          </a:p>
          <a:p>
            <a:pPr>
              <a:buNone/>
            </a:pPr>
            <a:r>
              <a:rPr lang="en-US" sz="2400" dirty="0" smtClean="0"/>
              <a:t>     Chlorophyll        </a:t>
            </a:r>
            <a:r>
              <a:rPr lang="en-US" sz="2400" dirty="0" err="1" smtClean="0"/>
              <a:t>hv</a:t>
            </a:r>
            <a:r>
              <a:rPr lang="en-US" sz="2400" dirty="0" smtClean="0"/>
              <a:t>          Chlorophyll*</a:t>
            </a:r>
          </a:p>
          <a:p>
            <a:pPr>
              <a:buNone/>
            </a:pPr>
            <a:r>
              <a:rPr lang="en-US" sz="2400" dirty="0" smtClean="0"/>
              <a:t>6CO</a:t>
            </a:r>
            <a:r>
              <a:rPr lang="en-US" sz="1800" dirty="0" smtClean="0"/>
              <a:t>2</a:t>
            </a:r>
            <a:r>
              <a:rPr lang="en-US" sz="2400" dirty="0" smtClean="0"/>
              <a:t>  +6H</a:t>
            </a:r>
            <a:r>
              <a:rPr lang="en-US" sz="1800" dirty="0" smtClean="0"/>
              <a:t>2</a:t>
            </a:r>
            <a:r>
              <a:rPr lang="en-US" sz="2400" dirty="0" smtClean="0"/>
              <a:t>O  </a:t>
            </a:r>
            <a:r>
              <a:rPr lang="en-US" sz="2400" dirty="0" smtClean="0"/>
              <a:t>      </a:t>
            </a:r>
            <a:r>
              <a:rPr lang="en-US" sz="1400" b="1" dirty="0" smtClean="0"/>
              <a:t>Chlorophyll*</a:t>
            </a:r>
            <a:r>
              <a:rPr lang="en-US" sz="3200" dirty="0" smtClean="0"/>
              <a:t> </a:t>
            </a:r>
            <a:r>
              <a:rPr lang="en-US" sz="2400" dirty="0" smtClean="0"/>
              <a:t>     </a:t>
            </a:r>
            <a:r>
              <a:rPr lang="en-US" sz="2400" dirty="0" smtClean="0"/>
              <a:t>C</a:t>
            </a:r>
            <a:r>
              <a:rPr lang="en-US" sz="1800" dirty="0" smtClean="0"/>
              <a:t>6</a:t>
            </a:r>
            <a:r>
              <a:rPr lang="en-US" sz="2400" dirty="0" smtClean="0"/>
              <a:t>H</a:t>
            </a:r>
            <a:r>
              <a:rPr lang="en-US" sz="1800" dirty="0" smtClean="0"/>
              <a:t>12</a:t>
            </a:r>
            <a:r>
              <a:rPr lang="en-US" sz="2400" dirty="0" smtClean="0"/>
              <a:t>O</a:t>
            </a:r>
            <a:r>
              <a:rPr lang="en-US" sz="2000" dirty="0" smtClean="0"/>
              <a:t>6</a:t>
            </a:r>
            <a:r>
              <a:rPr lang="en-US" sz="2400" dirty="0" smtClean="0"/>
              <a:t> + 6O</a:t>
            </a:r>
            <a:r>
              <a:rPr lang="en-US" sz="1800" dirty="0" smtClean="0"/>
              <a:t>2</a:t>
            </a:r>
            <a:r>
              <a:rPr lang="en-US" sz="2400" dirty="0" smtClean="0"/>
              <a:t>+ Chlorophyll  </a:t>
            </a:r>
            <a:endParaRPr lang="en-US" sz="2400" dirty="0"/>
          </a:p>
        </p:txBody>
      </p:sp>
      <p:cxnSp>
        <p:nvCxnSpPr>
          <p:cNvPr id="5" name="Straight Arrow Connector 4"/>
          <p:cNvCxnSpPr/>
          <p:nvPr/>
        </p:nvCxnSpPr>
        <p:spPr>
          <a:xfrm>
            <a:off x="4572000" y="9144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962400" y="1371600"/>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00400" y="29718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819400" y="35814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705600" cy="914400"/>
          </a:xfrm>
        </p:spPr>
        <p:txBody>
          <a:bodyPr>
            <a:normAutofit/>
          </a:bodyPr>
          <a:lstStyle/>
          <a:p>
            <a:pPr algn="l"/>
            <a:r>
              <a:rPr lang="en-US" sz="3200" dirty="0" smtClean="0">
                <a:solidFill>
                  <a:srgbClr val="FF0000"/>
                </a:solidFill>
              </a:rPr>
              <a:t>2.Decomposition of diazomethane</a:t>
            </a:r>
            <a:endParaRPr lang="en-US" sz="3200" dirty="0">
              <a:solidFill>
                <a:srgbClr val="FF0000"/>
              </a:solidFill>
            </a:endParaRPr>
          </a:p>
        </p:txBody>
      </p:sp>
      <p:sp>
        <p:nvSpPr>
          <p:cNvPr id="3" name="Content Placeholder 2"/>
          <p:cNvSpPr>
            <a:spLocks noGrp="1"/>
          </p:cNvSpPr>
          <p:nvPr>
            <p:ph idx="1"/>
          </p:nvPr>
        </p:nvSpPr>
        <p:spPr>
          <a:xfrm>
            <a:off x="228600" y="1600200"/>
            <a:ext cx="8610600" cy="4525963"/>
          </a:xfrm>
        </p:spPr>
        <p:txBody>
          <a:bodyPr>
            <a:normAutofit/>
          </a:bodyPr>
          <a:lstStyle/>
          <a:p>
            <a:pPr>
              <a:buNone/>
            </a:pPr>
            <a:r>
              <a:rPr lang="en-US" sz="2800" dirty="0" smtClean="0"/>
              <a:t>In this reaction benzophenone acts as </a:t>
            </a:r>
            <a:r>
              <a:rPr lang="en-US" sz="2800" dirty="0" err="1" smtClean="0"/>
              <a:t>photosensitizer</a:t>
            </a:r>
            <a:endParaRPr lang="en-US" sz="2800" dirty="0" smtClean="0"/>
          </a:p>
          <a:p>
            <a:pPr>
              <a:buNone/>
            </a:pPr>
            <a:r>
              <a:rPr lang="en-US" sz="2800" dirty="0" smtClean="0"/>
              <a:t>            </a:t>
            </a:r>
            <a:r>
              <a:rPr lang="en-US" sz="2800" dirty="0" err="1" smtClean="0"/>
              <a:t>Bz</a:t>
            </a:r>
            <a:r>
              <a:rPr lang="en-US" sz="2800" dirty="0" smtClean="0"/>
              <a:t>      </a:t>
            </a:r>
            <a:r>
              <a:rPr lang="en-US" sz="2800" dirty="0" err="1" smtClean="0"/>
              <a:t>hv</a:t>
            </a:r>
            <a:r>
              <a:rPr lang="en-US" sz="2800" dirty="0" smtClean="0"/>
              <a:t>         </a:t>
            </a:r>
            <a:r>
              <a:rPr lang="en-US" sz="2800" dirty="0" err="1" smtClean="0"/>
              <a:t>Bz</a:t>
            </a:r>
            <a:r>
              <a:rPr lang="en-US" sz="2800" dirty="0" smtClean="0"/>
              <a:t>*</a:t>
            </a:r>
          </a:p>
          <a:p>
            <a:pPr>
              <a:buNone/>
            </a:pPr>
            <a:r>
              <a:rPr lang="en-US" sz="2800" dirty="0" err="1" smtClean="0"/>
              <a:t>Bz</a:t>
            </a:r>
            <a:r>
              <a:rPr lang="en-US" sz="2800" dirty="0" smtClean="0"/>
              <a:t>*  + CH</a:t>
            </a:r>
            <a:r>
              <a:rPr lang="en-US" sz="1800" dirty="0" smtClean="0"/>
              <a:t>2</a:t>
            </a:r>
            <a:r>
              <a:rPr lang="en-US" sz="2800" dirty="0" smtClean="0"/>
              <a:t>N</a:t>
            </a:r>
            <a:r>
              <a:rPr lang="en-US" sz="1800" dirty="0" smtClean="0"/>
              <a:t>2</a:t>
            </a:r>
            <a:r>
              <a:rPr lang="en-US" sz="2000" dirty="0" smtClean="0"/>
              <a:t>                  </a:t>
            </a:r>
            <a:r>
              <a:rPr lang="en-US" sz="2400" dirty="0" err="1" smtClean="0"/>
              <a:t>Bz</a:t>
            </a:r>
            <a:r>
              <a:rPr lang="en-US" sz="2400" dirty="0" smtClean="0"/>
              <a:t>   + CH</a:t>
            </a:r>
            <a:r>
              <a:rPr lang="en-US" sz="1800" dirty="0" smtClean="0"/>
              <a:t>2</a:t>
            </a:r>
            <a:r>
              <a:rPr lang="en-US" sz="2400" dirty="0" smtClean="0"/>
              <a:t>N</a:t>
            </a:r>
            <a:r>
              <a:rPr lang="en-US" sz="1800" dirty="0" smtClean="0"/>
              <a:t>2*</a:t>
            </a:r>
            <a:endParaRPr lang="en-US" sz="2000" dirty="0" smtClean="0"/>
          </a:p>
          <a:p>
            <a:pPr>
              <a:buNone/>
            </a:pPr>
            <a:r>
              <a:rPr lang="en-US" sz="2400" dirty="0" smtClean="0"/>
              <a:t>     CH</a:t>
            </a:r>
            <a:r>
              <a:rPr lang="en-US" sz="1800" dirty="0" smtClean="0"/>
              <a:t>2</a:t>
            </a:r>
            <a:r>
              <a:rPr lang="en-US" sz="2400" dirty="0" smtClean="0"/>
              <a:t>N</a:t>
            </a:r>
            <a:r>
              <a:rPr lang="en-US" sz="1800" dirty="0" smtClean="0"/>
              <a:t>2</a:t>
            </a:r>
            <a:r>
              <a:rPr lang="en-US" sz="2400" dirty="0" smtClean="0"/>
              <a:t>*                </a:t>
            </a:r>
            <a:r>
              <a:rPr lang="en-US" sz="2400" dirty="0" smtClean="0"/>
              <a:t>            CH</a:t>
            </a:r>
            <a:r>
              <a:rPr lang="en-US" sz="1800" dirty="0" smtClean="0"/>
              <a:t>2</a:t>
            </a:r>
            <a:r>
              <a:rPr lang="en-US" sz="2400" dirty="0" smtClean="0"/>
              <a:t> </a:t>
            </a:r>
            <a:r>
              <a:rPr lang="en-US" sz="2400" dirty="0" smtClean="0"/>
              <a:t>+N</a:t>
            </a:r>
            <a:r>
              <a:rPr lang="en-US" sz="1800" dirty="0" smtClean="0"/>
              <a:t>2</a:t>
            </a:r>
            <a:r>
              <a:rPr lang="en-US" sz="2000" dirty="0" smtClean="0"/>
              <a:t> </a:t>
            </a:r>
            <a:r>
              <a:rPr lang="en-US" sz="2400" dirty="0" smtClean="0"/>
              <a:t>  </a:t>
            </a:r>
          </a:p>
          <a:p>
            <a:pPr>
              <a:buNone/>
            </a:pPr>
            <a:r>
              <a:rPr lang="en-US" sz="2400" dirty="0" smtClean="0">
                <a:solidFill>
                  <a:srgbClr val="FF0000"/>
                </a:solidFill>
              </a:rPr>
              <a:t> </a:t>
            </a:r>
            <a:r>
              <a:rPr lang="en-US" sz="2400" dirty="0" smtClean="0">
                <a:solidFill>
                  <a:srgbClr val="FF0000"/>
                </a:solidFill>
              </a:rPr>
              <a:t>3. </a:t>
            </a:r>
            <a:r>
              <a:rPr lang="en-US" sz="2400" dirty="0" smtClean="0">
                <a:solidFill>
                  <a:srgbClr val="FF0000"/>
                </a:solidFill>
              </a:rPr>
              <a:t>Chlorine acts as </a:t>
            </a:r>
            <a:r>
              <a:rPr lang="en-US" sz="2400" dirty="0" err="1" smtClean="0">
                <a:solidFill>
                  <a:srgbClr val="FF0000"/>
                </a:solidFill>
              </a:rPr>
              <a:t>photosensitizer</a:t>
            </a:r>
            <a:r>
              <a:rPr lang="en-US" sz="2400" dirty="0" smtClean="0">
                <a:solidFill>
                  <a:srgbClr val="FF0000"/>
                </a:solidFill>
              </a:rPr>
              <a:t> in the decomposition of ozone</a:t>
            </a:r>
          </a:p>
          <a:p>
            <a:pPr>
              <a:buNone/>
            </a:pPr>
            <a:r>
              <a:rPr lang="en-US" sz="2400" dirty="0" smtClean="0"/>
              <a:t>   </a:t>
            </a:r>
            <a:r>
              <a:rPr lang="en-US" sz="2400" dirty="0" err="1" smtClean="0"/>
              <a:t>Cl</a:t>
            </a:r>
            <a:r>
              <a:rPr lang="en-US" sz="2400" dirty="0" smtClean="0"/>
              <a:t>       + </a:t>
            </a:r>
            <a:r>
              <a:rPr lang="en-US" sz="2400" dirty="0" err="1" smtClean="0"/>
              <a:t>hv</a:t>
            </a:r>
            <a:r>
              <a:rPr lang="en-US" sz="2400" dirty="0" smtClean="0"/>
              <a:t>            </a:t>
            </a:r>
            <a:r>
              <a:rPr lang="en-US" sz="2400" dirty="0" err="1" smtClean="0"/>
              <a:t>Cl</a:t>
            </a:r>
            <a:r>
              <a:rPr lang="en-US" sz="2400" dirty="0" smtClean="0"/>
              <a:t>*</a:t>
            </a:r>
          </a:p>
          <a:p>
            <a:pPr>
              <a:buNone/>
            </a:pPr>
            <a:r>
              <a:rPr lang="en-US" sz="2400" dirty="0" smtClean="0"/>
              <a:t>   </a:t>
            </a:r>
            <a:r>
              <a:rPr lang="en-US" sz="2400" dirty="0" err="1" smtClean="0"/>
              <a:t>Cl</a:t>
            </a:r>
            <a:r>
              <a:rPr lang="en-US" sz="2400" dirty="0" smtClean="0"/>
              <a:t>*    + O</a:t>
            </a:r>
            <a:r>
              <a:rPr lang="en-US" sz="1800" dirty="0" smtClean="0"/>
              <a:t>3</a:t>
            </a:r>
            <a:r>
              <a:rPr lang="en-US" sz="2400" dirty="0" smtClean="0"/>
              <a:t>            </a:t>
            </a:r>
            <a:r>
              <a:rPr lang="en-US" sz="2400" dirty="0" err="1" smtClean="0"/>
              <a:t>ClO</a:t>
            </a:r>
            <a:r>
              <a:rPr lang="en-US" sz="2400" dirty="0" smtClean="0"/>
              <a:t>*   +  O</a:t>
            </a:r>
            <a:r>
              <a:rPr lang="en-US" sz="1600" dirty="0" smtClean="0"/>
              <a:t>2</a:t>
            </a:r>
            <a:endParaRPr lang="en-US" sz="2400" dirty="0" smtClean="0"/>
          </a:p>
          <a:p>
            <a:pPr>
              <a:buNone/>
            </a:pPr>
            <a:r>
              <a:rPr lang="en-US" sz="2400" dirty="0" smtClean="0"/>
              <a:t>    </a:t>
            </a:r>
            <a:r>
              <a:rPr lang="en-US" sz="2400" dirty="0" err="1" smtClean="0"/>
              <a:t>ClO</a:t>
            </a:r>
            <a:r>
              <a:rPr lang="en-US" sz="2400" dirty="0" smtClean="0"/>
              <a:t>*   + O           </a:t>
            </a:r>
            <a:r>
              <a:rPr lang="en-US" sz="2400" dirty="0" err="1" smtClean="0"/>
              <a:t>Cl</a:t>
            </a:r>
            <a:r>
              <a:rPr lang="en-US" sz="2400" dirty="0" smtClean="0"/>
              <a:t>      + O</a:t>
            </a:r>
            <a:r>
              <a:rPr lang="en-US" sz="1800" dirty="0" smtClean="0"/>
              <a:t>2</a:t>
            </a:r>
            <a:endParaRPr lang="en-US" dirty="0"/>
          </a:p>
        </p:txBody>
      </p:sp>
      <p:cxnSp>
        <p:nvCxnSpPr>
          <p:cNvPr id="5" name="Straight Arrow Connector 4"/>
          <p:cNvCxnSpPr/>
          <p:nvPr/>
        </p:nvCxnSpPr>
        <p:spPr>
          <a:xfrm>
            <a:off x="1905000" y="25146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362200" y="2971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286000" y="33528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057400" y="5486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133600" y="4648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133600" y="5105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5715000" cy="1143000"/>
          </a:xfrm>
        </p:spPr>
        <p:txBody>
          <a:bodyPr>
            <a:normAutofit/>
          </a:bodyPr>
          <a:lstStyle/>
          <a:p>
            <a:pPr algn="l"/>
            <a:r>
              <a:rPr lang="en-US" sz="4000" dirty="0" smtClean="0">
                <a:solidFill>
                  <a:srgbClr val="FF0000"/>
                </a:solidFill>
              </a:rPr>
              <a:t>Stark-Einstein’s Law:</a:t>
            </a:r>
            <a:endParaRPr lang="en-US" sz="4000" dirty="0">
              <a:solidFill>
                <a:srgbClr val="FF0000"/>
              </a:solidFill>
            </a:endParaRPr>
          </a:p>
        </p:txBody>
      </p:sp>
      <p:sp>
        <p:nvSpPr>
          <p:cNvPr id="3" name="Content Placeholder 2"/>
          <p:cNvSpPr>
            <a:spLocks noGrp="1"/>
          </p:cNvSpPr>
          <p:nvPr>
            <p:ph idx="1"/>
          </p:nvPr>
        </p:nvSpPr>
        <p:spPr>
          <a:xfrm>
            <a:off x="457200" y="1371600"/>
            <a:ext cx="8229600" cy="4953000"/>
          </a:xfrm>
        </p:spPr>
        <p:txBody>
          <a:bodyPr>
            <a:normAutofit/>
          </a:bodyPr>
          <a:lstStyle/>
          <a:p>
            <a:pPr algn="just"/>
            <a:r>
              <a:rPr lang="en-US" dirty="0" smtClean="0"/>
              <a:t>It studied  the quantitative aspect of photochemical reaction by application of quantum theory of light and found that each molecule taking part in the reaction absorbs only a single quantum or photon of light.</a:t>
            </a:r>
          </a:p>
          <a:p>
            <a:pPr algn="just"/>
            <a:r>
              <a:rPr lang="en-US" dirty="0" smtClean="0"/>
              <a:t>The law states that, each  molecule which takes part in a chemical reaction absorbs one quantum or photon of light causing the reaction and is activated to form the products.</a:t>
            </a:r>
          </a:p>
          <a:p>
            <a:pPr algn="just"/>
            <a:r>
              <a:rPr lang="en-US" dirty="0" smtClean="0"/>
              <a:t>i.e. one molecule one quantum.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dirty="0" smtClean="0"/>
              <a:t>               A    +      h</a:t>
            </a:r>
            <a:r>
              <a:rPr lang="el-GR" dirty="0" smtClean="0"/>
              <a:t>ν</a:t>
            </a:r>
            <a:r>
              <a:rPr lang="en-US" dirty="0" smtClean="0"/>
              <a:t>                     B</a:t>
            </a:r>
          </a:p>
          <a:p>
            <a:pPr>
              <a:buNone/>
            </a:pPr>
            <a:r>
              <a:rPr lang="en-US" dirty="0" smtClean="0"/>
              <a:t>The amount of energy for the activation of one mole will be,</a:t>
            </a:r>
          </a:p>
          <a:p>
            <a:pPr>
              <a:buNone/>
            </a:pPr>
            <a:r>
              <a:rPr lang="en-US" dirty="0" smtClean="0"/>
              <a:t>				E =  </a:t>
            </a:r>
            <a:r>
              <a:rPr lang="en-US" dirty="0" err="1" smtClean="0"/>
              <a:t>Nh</a:t>
            </a:r>
            <a:r>
              <a:rPr lang="el-GR" dirty="0" smtClean="0"/>
              <a:t>ν</a:t>
            </a:r>
            <a:endParaRPr lang="en-US" dirty="0" smtClean="0"/>
          </a:p>
          <a:p>
            <a:pPr>
              <a:buNone/>
            </a:pPr>
            <a:r>
              <a:rPr lang="en-US" dirty="0" smtClean="0"/>
              <a:t>                      N is </a:t>
            </a:r>
            <a:r>
              <a:rPr lang="en-US" dirty="0" err="1" smtClean="0"/>
              <a:t>Avogradro's</a:t>
            </a:r>
            <a:r>
              <a:rPr lang="en-US" dirty="0" smtClean="0"/>
              <a:t> Number</a:t>
            </a:r>
          </a:p>
          <a:p>
            <a:pPr>
              <a:buNone/>
            </a:pPr>
            <a:r>
              <a:rPr lang="en-US" dirty="0" smtClean="0"/>
              <a:t> </a:t>
            </a:r>
            <a:endParaRPr lang="en-US" dirty="0"/>
          </a:p>
        </p:txBody>
      </p:sp>
      <p:cxnSp>
        <p:nvCxnSpPr>
          <p:cNvPr id="5" name="Straight Arrow Connector 4"/>
          <p:cNvCxnSpPr/>
          <p:nvPr/>
        </p:nvCxnSpPr>
        <p:spPr>
          <a:xfrm>
            <a:off x="3886200" y="914400"/>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24200" y="3733800"/>
            <a:ext cx="4191000" cy="38100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2800" y="4343400"/>
            <a:ext cx="1981200" cy="457200"/>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352800" y="5029200"/>
            <a:ext cx="1981200" cy="685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endParaRPr lang="en-US" dirty="0" smtClean="0"/>
          </a:p>
          <a:p>
            <a:pPr>
              <a:buNone/>
            </a:pPr>
            <a:r>
              <a:rPr lang="en-US" dirty="0" smtClean="0"/>
              <a:t>          E</a:t>
            </a:r>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5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09800" y="1143000"/>
            <a:ext cx="2819400" cy="533400"/>
          </a:xfrm>
          <a:prstGeom prst="rect">
            <a:avLst/>
          </a:prstGeom>
          <a:noFill/>
        </p:spPr>
      </p:pic>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0" y="1752600"/>
            <a:ext cx="2057400" cy="533400"/>
          </a:xfrm>
          <a:prstGeom prst="rect">
            <a:avLst/>
          </a:prstGeom>
          <a:noFill/>
        </p:spPr>
      </p:pic>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33600" y="2514600"/>
            <a:ext cx="2209800" cy="609600"/>
          </a:xfrm>
          <a:prstGeom prst="rect">
            <a:avLst/>
          </a:prstGeom>
          <a:noFill/>
        </p:spPr>
      </p:pic>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7"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09800" y="3352800"/>
            <a:ext cx="1933575" cy="428625"/>
          </a:xfrm>
          <a:prstGeom prst="rect">
            <a:avLst/>
          </a:prstGeom>
          <a:noFill/>
        </p:spPr>
      </p:pic>
      <p:sp>
        <p:nvSpPr>
          <p:cNvPr id="1947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69"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09800" y="3962400"/>
            <a:ext cx="2324100" cy="428625"/>
          </a:xfrm>
          <a:prstGeom prst="rect">
            <a:avLst/>
          </a:prstGeom>
          <a:noFill/>
        </p:spPr>
      </p:pic>
      <p:sp>
        <p:nvSpPr>
          <p:cNvPr id="1947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71" name="Picture 15"/>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209800" y="4648200"/>
            <a:ext cx="2066925" cy="4381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19800" cy="792162"/>
          </a:xfrm>
        </p:spPr>
        <p:txBody>
          <a:bodyPr>
            <a:normAutofit/>
          </a:bodyPr>
          <a:lstStyle/>
          <a:p>
            <a:pPr algn="l">
              <a:buFont typeface="Wingdings" pitchFamily="2" charset="2"/>
              <a:buChar char="v"/>
            </a:pPr>
            <a:r>
              <a:rPr lang="en-US" sz="3600" b="1" dirty="0" smtClean="0">
                <a:solidFill>
                  <a:srgbClr val="FF0000"/>
                </a:solidFill>
              </a:rPr>
              <a:t>Jablonski Diagram :</a:t>
            </a:r>
            <a:endParaRPr lang="en-US" sz="3600" b="1" dirty="0">
              <a:solidFill>
                <a:srgbClr val="FF0000"/>
              </a:solidFill>
            </a:endParaRPr>
          </a:p>
        </p:txBody>
      </p:sp>
      <p:sp>
        <p:nvSpPr>
          <p:cNvPr id="3" name="Content Placeholder 2"/>
          <p:cNvSpPr>
            <a:spLocks noGrp="1"/>
          </p:cNvSpPr>
          <p:nvPr>
            <p:ph idx="1"/>
          </p:nvPr>
        </p:nvSpPr>
        <p:spPr>
          <a:xfrm>
            <a:off x="457200" y="1371600"/>
            <a:ext cx="8229600" cy="4754563"/>
          </a:xfrm>
        </p:spPr>
        <p:txBody>
          <a:bodyPr>
            <a:normAutofit/>
          </a:bodyPr>
          <a:lstStyle/>
          <a:p>
            <a:pPr algn="just">
              <a:buNone/>
            </a:pPr>
            <a:r>
              <a:rPr lang="en-US" dirty="0" smtClean="0"/>
              <a:t>According to the Grothus –Draper’s law, only the light absorbed by a system can bring about a photochemical change. However it is not essential that the absorbed light must bring about a photochemical change. When conditions are not suitable for chemical change the absorbed light may be re-emitted in the form of heat or light radiation as shown in the Jablonski diagram.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3295650" y="3234531"/>
            <a:ext cx="2552700" cy="17907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638800"/>
          </a:xfrm>
        </p:spPr>
        <p:txBody>
          <a:bodyPr>
            <a:normAutofit/>
          </a:bodyPr>
          <a:lstStyle/>
          <a:p>
            <a:r>
              <a:rPr lang="en-US" dirty="0" smtClean="0"/>
              <a:t>On  absorption of light photon, the electron of the absorbing molecule may jump from </a:t>
            </a:r>
            <a:r>
              <a:rPr lang="en-US" sz="2400" dirty="0" smtClean="0"/>
              <a:t>S</a:t>
            </a:r>
            <a:r>
              <a:rPr lang="en-US" sz="1800" dirty="0" smtClean="0"/>
              <a:t>0</a:t>
            </a:r>
            <a:r>
              <a:rPr lang="en-US" dirty="0" smtClean="0"/>
              <a:t> to </a:t>
            </a:r>
            <a:r>
              <a:rPr lang="en-US" sz="2400" dirty="0" smtClean="0"/>
              <a:t>S</a:t>
            </a:r>
            <a:r>
              <a:rPr lang="en-US" sz="1800" dirty="0" smtClean="0"/>
              <a:t>1</a:t>
            </a:r>
            <a:r>
              <a:rPr lang="en-US" sz="2400" dirty="0" smtClean="0"/>
              <a:t>, S</a:t>
            </a:r>
            <a:r>
              <a:rPr lang="en-US" sz="1800" dirty="0" smtClean="0"/>
              <a:t>2</a:t>
            </a:r>
            <a:r>
              <a:rPr lang="en-US" sz="2400" dirty="0" smtClean="0"/>
              <a:t>,or S</a:t>
            </a:r>
            <a:r>
              <a:rPr lang="en-US" sz="1800" dirty="0" smtClean="0"/>
              <a:t>3</a:t>
            </a:r>
            <a:r>
              <a:rPr lang="en-US" sz="2400" dirty="0" smtClean="0"/>
              <a:t> …… </a:t>
            </a:r>
            <a:r>
              <a:rPr lang="en-US" dirty="0" smtClean="0"/>
              <a:t>singlet excited state depending upon the energy  of photon absorbed.</a:t>
            </a:r>
          </a:p>
          <a:p>
            <a:pPr>
              <a:buNone/>
            </a:pPr>
            <a:r>
              <a:rPr lang="en-US" dirty="0" smtClean="0"/>
              <a:t>    Thus, after initial act of absorption,</a:t>
            </a:r>
          </a:p>
          <a:p>
            <a:pPr>
              <a:buNone/>
            </a:pPr>
            <a:r>
              <a:rPr lang="en-US" dirty="0" smtClean="0"/>
              <a:t>                        A +h</a:t>
            </a:r>
            <a:r>
              <a:rPr lang="el-GR" dirty="0" smtClean="0"/>
              <a:t>ν</a:t>
            </a:r>
            <a:r>
              <a:rPr lang="en-US" dirty="0" smtClean="0"/>
              <a:t>                A*</a:t>
            </a:r>
          </a:p>
          <a:p>
            <a:pPr>
              <a:buNone/>
            </a:pPr>
            <a:r>
              <a:rPr lang="en-US" dirty="0" smtClean="0"/>
              <a:t> 	Where as </a:t>
            </a:r>
            <a:r>
              <a:rPr lang="en-US" dirty="0" smtClean="0"/>
              <a:t>,</a:t>
            </a:r>
          </a:p>
          <a:p>
            <a:pPr>
              <a:buNone/>
            </a:pPr>
            <a:r>
              <a:rPr lang="en-US" dirty="0" smtClean="0"/>
              <a:t>        A </a:t>
            </a:r>
            <a:r>
              <a:rPr lang="en-US" dirty="0" smtClean="0"/>
              <a:t>is the molecule in the ground state </a:t>
            </a:r>
          </a:p>
          <a:p>
            <a:pPr>
              <a:buNone/>
            </a:pPr>
            <a:r>
              <a:rPr lang="en-US" dirty="0" smtClean="0"/>
              <a:t>   </a:t>
            </a:r>
            <a:r>
              <a:rPr lang="en-US" dirty="0" smtClean="0"/>
              <a:t>     A</a:t>
            </a:r>
            <a:r>
              <a:rPr lang="en-US" dirty="0" smtClean="0"/>
              <a:t>* is the molecule </a:t>
            </a:r>
            <a:r>
              <a:rPr lang="en-US" dirty="0" smtClean="0"/>
              <a:t>in the </a:t>
            </a:r>
            <a:r>
              <a:rPr lang="en-US" dirty="0" smtClean="0"/>
              <a:t>excited </a:t>
            </a:r>
            <a:r>
              <a:rPr lang="en-US" dirty="0" smtClean="0"/>
              <a:t>state</a:t>
            </a:r>
            <a:endParaRPr lang="en-US" dirty="0" smtClean="0"/>
          </a:p>
          <a:p>
            <a:pPr>
              <a:buNone/>
            </a:pPr>
            <a:r>
              <a:rPr lang="en-US" dirty="0" smtClean="0"/>
              <a:t>   The activated molecule returns to the ground state by dissipating its energy through the following types of processes.</a:t>
            </a:r>
            <a:endParaRPr lang="en-US" dirty="0"/>
          </a:p>
        </p:txBody>
      </p:sp>
      <p:cxnSp>
        <p:nvCxnSpPr>
          <p:cNvPr id="5" name="Straight Arrow Connector 4"/>
          <p:cNvCxnSpPr/>
          <p:nvPr/>
        </p:nvCxnSpPr>
        <p:spPr>
          <a:xfrm>
            <a:off x="3581400" y="32766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1344</TotalTime>
  <Words>1944</Words>
  <Application>Microsoft Office PowerPoint</Application>
  <PresentationFormat>On-screen Show (4:3)</PresentationFormat>
  <Paragraphs>171</Paragraphs>
  <Slides>35</Slides>
  <Notes>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Photochemistry </vt:lpstr>
      <vt:lpstr>Difference between Photochemical and Thermal Reaction</vt:lpstr>
      <vt:lpstr> Laws of photochemistry: </vt:lpstr>
      <vt:lpstr>Stark-Einstein’s Law:</vt:lpstr>
      <vt:lpstr>Slide 5</vt:lpstr>
      <vt:lpstr>Slide 6</vt:lpstr>
      <vt:lpstr>Jablonski Diagram :</vt:lpstr>
      <vt:lpstr>Slide 8</vt:lpstr>
      <vt:lpstr>Slide 9</vt:lpstr>
      <vt:lpstr>1. Non–radiative Transitions</vt:lpstr>
      <vt:lpstr>Slide 11</vt:lpstr>
      <vt:lpstr>2.Radiative Transition</vt:lpstr>
      <vt:lpstr>Slide 13</vt:lpstr>
      <vt:lpstr>Slide 14</vt:lpstr>
      <vt:lpstr>Fluorescence :</vt:lpstr>
      <vt:lpstr>Slide 16</vt:lpstr>
      <vt:lpstr>Slide 17</vt:lpstr>
      <vt:lpstr>Slide 18</vt:lpstr>
      <vt:lpstr>Applications:</vt:lpstr>
      <vt:lpstr>Phosphorescence :</vt:lpstr>
      <vt:lpstr>Slide 21</vt:lpstr>
      <vt:lpstr>Slide 22</vt:lpstr>
      <vt:lpstr>Slide 23</vt:lpstr>
      <vt:lpstr>Applications:</vt:lpstr>
      <vt:lpstr>Quantum Yield or Efficiency :</vt:lpstr>
      <vt:lpstr>Slide 26</vt:lpstr>
      <vt:lpstr>High Quantum Yield :</vt:lpstr>
      <vt:lpstr>Slide 28</vt:lpstr>
      <vt:lpstr>Slide 29</vt:lpstr>
      <vt:lpstr>Low quantum Yield:</vt:lpstr>
      <vt:lpstr>2.Reverse Reaction</vt:lpstr>
      <vt:lpstr>3.Combination of Dissociated Molecules</vt:lpstr>
      <vt:lpstr>Photosensitized Reactions(Energy Transfer Process)</vt:lpstr>
      <vt:lpstr>Slide 34</vt:lpstr>
      <vt:lpstr>2.Decomposition of diazomethane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Photochemistry </dc:title>
  <dc:creator>Sinkar</dc:creator>
  <cp:lastModifiedBy>Sinkar</cp:lastModifiedBy>
  <cp:revision>84</cp:revision>
  <dcterms:created xsi:type="dcterms:W3CDTF">2020-08-03T07:35:32Z</dcterms:created>
  <dcterms:modified xsi:type="dcterms:W3CDTF">2020-08-27T11:38:45Z</dcterms:modified>
</cp:coreProperties>
</file>